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60" r:id="rId2"/>
    <p:sldId id="257" r:id="rId3"/>
    <p:sldId id="258" r:id="rId4"/>
    <p:sldId id="259" r:id="rId5"/>
    <p:sldId id="268" r:id="rId6"/>
    <p:sldId id="261" r:id="rId7"/>
    <p:sldId id="267" r:id="rId8"/>
    <p:sldId id="262" r:id="rId9"/>
    <p:sldId id="263" r:id="rId10"/>
    <p:sldId id="264" r:id="rId11"/>
    <p:sldId id="265" r:id="rId12"/>
    <p:sldId id="266"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53" autoAdjust="0"/>
    <p:restoredTop sz="94660"/>
  </p:normalViewPr>
  <p:slideViewPr>
    <p:cSldViewPr>
      <p:cViewPr varScale="1">
        <p:scale>
          <a:sx n="83" d="100"/>
          <a:sy n="83" d="100"/>
        </p:scale>
        <p:origin x="-1483"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bg>
      <p:bgRef idx="1001">
        <a:schemeClr val="bg1"/>
      </p:bgRef>
    </p:bg>
    <p:spTree>
      <p:nvGrpSpPr>
        <p:cNvPr id="1" name=""/>
        <p:cNvGrpSpPr/>
        <p:nvPr/>
      </p:nvGrpSpPr>
      <p:grpSpPr>
        <a:xfrm>
          <a:off x="0" y="0"/>
          <a:ext cx="0" cy="0"/>
          <a:chOff x="0" y="0"/>
          <a:chExt cx="0" cy="0"/>
        </a:xfrm>
      </p:grpSpPr>
      <p:sp>
        <p:nvSpPr>
          <p:cNvPr id="8" name="Titlu 7"/>
          <p:cNvSpPr>
            <a:spLocks noGrp="1"/>
          </p:cNvSpPr>
          <p:nvPr>
            <p:ph type="ctrTitle"/>
          </p:nvPr>
        </p:nvSpPr>
        <p:spPr>
          <a:xfrm>
            <a:off x="2286000" y="3124200"/>
            <a:ext cx="6172200" cy="1894362"/>
          </a:xfrm>
        </p:spPr>
        <p:txBody>
          <a:bodyPr/>
          <a:lstStyle>
            <a:lvl1pPr>
              <a:defRPr b="1"/>
            </a:lvl1pPr>
          </a:lstStyle>
          <a:p>
            <a:r>
              <a:rPr kumimoji="0" lang="ro-RO"/>
              <a:t>Faceți clic pentru a edita stilul de titlu Coordonator</a:t>
            </a:r>
            <a:endParaRPr kumimoji="0" lang="en-US"/>
          </a:p>
        </p:txBody>
      </p:sp>
      <p:sp>
        <p:nvSpPr>
          <p:cNvPr id="9" name="Subtitlu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a:t>Faceți clic pentru editarea stilului de subtitlu al coordonatorului</a:t>
            </a:r>
            <a:endParaRPr kumimoji="0" lang="en-US"/>
          </a:p>
        </p:txBody>
      </p:sp>
      <p:sp>
        <p:nvSpPr>
          <p:cNvPr id="28" name="Substituent dată 27"/>
          <p:cNvSpPr>
            <a:spLocks noGrp="1"/>
          </p:cNvSpPr>
          <p:nvPr>
            <p:ph type="dt" sz="half" idx="10"/>
          </p:nvPr>
        </p:nvSpPr>
        <p:spPr bwMode="auto">
          <a:xfrm rot="5400000">
            <a:off x="7764621" y="1174097"/>
            <a:ext cx="2286000" cy="381000"/>
          </a:xfrm>
        </p:spPr>
        <p:txBody>
          <a:bodyPr/>
          <a:lstStyle/>
          <a:p>
            <a:fld id="{79CB91C2-442A-4795-A9E2-0FF9F0B54A97}" type="datetimeFigureOut">
              <a:rPr lang="en-US" smtClean="0"/>
              <a:t>8/12/2020</a:t>
            </a:fld>
            <a:endParaRPr lang="en-US"/>
          </a:p>
        </p:txBody>
      </p:sp>
      <p:sp>
        <p:nvSpPr>
          <p:cNvPr id="17" name="Substituent subsol 16"/>
          <p:cNvSpPr>
            <a:spLocks noGrp="1"/>
          </p:cNvSpPr>
          <p:nvPr>
            <p:ph type="ftr" sz="quarter" idx="11"/>
          </p:nvPr>
        </p:nvSpPr>
        <p:spPr bwMode="auto">
          <a:xfrm rot="5400000">
            <a:off x="7077269" y="4181669"/>
            <a:ext cx="3657600" cy="384048"/>
          </a:xfrm>
        </p:spPr>
        <p:txBody>
          <a:bodyPr/>
          <a:lstStyle/>
          <a:p>
            <a:endParaRPr lang="en-US"/>
          </a:p>
        </p:txBody>
      </p:sp>
      <p:sp>
        <p:nvSpPr>
          <p:cNvPr id="10" name="Dreptunghi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reptunghi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reptunghi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reptunghi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drep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ector drep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ector drep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drep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drep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ector drep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reptunghi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ubstituent număr diapozitiv 28"/>
          <p:cNvSpPr>
            <a:spLocks noGrp="1"/>
          </p:cNvSpPr>
          <p:nvPr>
            <p:ph type="sldNum" sz="quarter" idx="12"/>
          </p:nvPr>
        </p:nvSpPr>
        <p:spPr bwMode="auto">
          <a:xfrm>
            <a:off x="1325544" y="4928702"/>
            <a:ext cx="609600" cy="517524"/>
          </a:xfrm>
        </p:spPr>
        <p:txBody>
          <a:bodyPr/>
          <a:lstStyle/>
          <a:p>
            <a:fld id="{633FFC3B-39D8-4F49-9572-0EB616D8EB4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dată 3"/>
          <p:cNvSpPr>
            <a:spLocks noGrp="1"/>
          </p:cNvSpPr>
          <p:nvPr>
            <p:ph type="dt" sz="half" idx="10"/>
          </p:nvPr>
        </p:nvSpPr>
        <p:spPr/>
        <p:txBody>
          <a:bodyPr/>
          <a:lstStyle/>
          <a:p>
            <a:fld id="{79CB91C2-442A-4795-A9E2-0FF9F0B54A97}" type="datetimeFigureOut">
              <a:rPr lang="en-US" smtClean="0"/>
              <a:t>8/12/2020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633FFC3B-39D8-4F49-9572-0EB616D8EB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9"/>
            <a:ext cx="1676400" cy="5851525"/>
          </a:xfrm>
        </p:spPr>
        <p:txBody>
          <a:bodyPr vert="eaVert"/>
          <a:lstStyle/>
          <a:p>
            <a:r>
              <a:rPr kumimoji="0" lang="ro-RO"/>
              <a:t>Faceți clic pentru a edita stilul de titlu Coordonator</a:t>
            </a:r>
            <a:endParaRPr kumimoji="0" lang="en-US"/>
          </a:p>
        </p:txBody>
      </p:sp>
      <p:sp>
        <p:nvSpPr>
          <p:cNvPr id="3" name="Substituent text vertical 2"/>
          <p:cNvSpPr>
            <a:spLocks noGrp="1"/>
          </p:cNvSpPr>
          <p:nvPr>
            <p:ph type="body" orient="vert" idx="1"/>
          </p:nvPr>
        </p:nvSpPr>
        <p:spPr>
          <a:xfrm>
            <a:off x="457200" y="274638"/>
            <a:ext cx="6019800" cy="5851525"/>
          </a:xfrm>
        </p:spPr>
        <p:txBody>
          <a:bodyPr vert="eaVer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dată 3"/>
          <p:cNvSpPr>
            <a:spLocks noGrp="1"/>
          </p:cNvSpPr>
          <p:nvPr>
            <p:ph type="dt" sz="half" idx="10"/>
          </p:nvPr>
        </p:nvSpPr>
        <p:spPr/>
        <p:txBody>
          <a:bodyPr/>
          <a:lstStyle/>
          <a:p>
            <a:fld id="{79CB91C2-442A-4795-A9E2-0FF9F0B54A97}" type="datetimeFigureOut">
              <a:rPr lang="en-US" smtClean="0"/>
              <a:t>8/12/2020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633FFC3B-39D8-4F49-9572-0EB616D8EB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a:t>Faceți clic pentru a edita stilul de titlu Coordonator</a:t>
            </a:r>
            <a:endParaRPr kumimoji="0" lang="en-US"/>
          </a:p>
        </p:txBody>
      </p:sp>
      <p:sp>
        <p:nvSpPr>
          <p:cNvPr id="8" name="Substituent conținut 7"/>
          <p:cNvSpPr>
            <a:spLocks noGrp="1"/>
          </p:cNvSpPr>
          <p:nvPr>
            <p:ph sz="quarter" idx="1"/>
          </p:nvPr>
        </p:nvSpPr>
        <p:spPr>
          <a:xfrm>
            <a:off x="457200" y="1600200"/>
            <a:ext cx="7467600" cy="4873752"/>
          </a:xfrm>
        </p:spPr>
        <p:txBody>
          <a:body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7" name="Substituent dată 6"/>
          <p:cNvSpPr>
            <a:spLocks noGrp="1"/>
          </p:cNvSpPr>
          <p:nvPr>
            <p:ph type="dt" sz="half" idx="14"/>
          </p:nvPr>
        </p:nvSpPr>
        <p:spPr/>
        <p:txBody>
          <a:bodyPr rtlCol="0"/>
          <a:lstStyle/>
          <a:p>
            <a:fld id="{79CB91C2-442A-4795-A9E2-0FF9F0B54A97}" type="datetimeFigureOut">
              <a:rPr lang="en-US" smtClean="0"/>
              <a:t>8/12/2020</a:t>
            </a:fld>
            <a:endParaRPr lang="en-US"/>
          </a:p>
        </p:txBody>
      </p:sp>
      <p:sp>
        <p:nvSpPr>
          <p:cNvPr id="9" name="Substituent număr diapozitiv 8"/>
          <p:cNvSpPr>
            <a:spLocks noGrp="1"/>
          </p:cNvSpPr>
          <p:nvPr>
            <p:ph type="sldNum" sz="quarter" idx="15"/>
          </p:nvPr>
        </p:nvSpPr>
        <p:spPr/>
        <p:txBody>
          <a:bodyPr rtlCol="0"/>
          <a:lstStyle/>
          <a:p>
            <a:fld id="{633FFC3B-39D8-4F49-9572-0EB616D8EB42}" type="slidenum">
              <a:rPr lang="en-US" smtClean="0"/>
              <a:t>‹#›</a:t>
            </a:fld>
            <a:endParaRPr lang="en-US"/>
          </a:p>
        </p:txBody>
      </p:sp>
      <p:sp>
        <p:nvSpPr>
          <p:cNvPr id="10" name="Substituent subsol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ntet secțiune">
    <p:bg>
      <p:bgRef idx="1001">
        <a:schemeClr val="bg2"/>
      </p:bgRef>
    </p:bg>
    <p:spTree>
      <p:nvGrpSpPr>
        <p:cNvPr id="1" name=""/>
        <p:cNvGrpSpPr/>
        <p:nvPr/>
      </p:nvGrpSpPr>
      <p:grpSpPr>
        <a:xfrm>
          <a:off x="0" y="0"/>
          <a:ext cx="0" cy="0"/>
          <a:chOff x="0" y="0"/>
          <a:chExt cx="0" cy="0"/>
        </a:xfrm>
      </p:grpSpPr>
      <p:sp>
        <p:nvSpPr>
          <p:cNvPr id="2" name="Titlu 1"/>
          <p:cNvSpPr>
            <a:spLocks noGrp="1"/>
          </p:cNvSpPr>
          <p:nvPr>
            <p:ph type="title"/>
          </p:nvPr>
        </p:nvSpPr>
        <p:spPr>
          <a:xfrm>
            <a:off x="2286000" y="2895600"/>
            <a:ext cx="6172200" cy="2053590"/>
          </a:xfrm>
        </p:spPr>
        <p:txBody>
          <a:bodyPr/>
          <a:lstStyle>
            <a:lvl1pPr algn="l">
              <a:buNone/>
              <a:defRPr sz="3000" b="1" cap="small" baseline="0"/>
            </a:lvl1pPr>
          </a:lstStyle>
          <a:p>
            <a:r>
              <a:rPr kumimoji="0" lang="ro-RO"/>
              <a:t>Faceți clic pentru a edita stilul de titlu Coordonator</a:t>
            </a:r>
            <a:endParaRPr kumimoji="0" lang="en-US"/>
          </a:p>
        </p:txBody>
      </p:sp>
      <p:sp>
        <p:nvSpPr>
          <p:cNvPr id="3" name="Substituent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a:t>Faceți clic pentru a edita stilurile de text Coordonator</a:t>
            </a:r>
          </a:p>
        </p:txBody>
      </p:sp>
      <p:sp>
        <p:nvSpPr>
          <p:cNvPr id="4" name="Substituent dată 3"/>
          <p:cNvSpPr>
            <a:spLocks noGrp="1"/>
          </p:cNvSpPr>
          <p:nvPr>
            <p:ph type="dt" sz="half" idx="10"/>
          </p:nvPr>
        </p:nvSpPr>
        <p:spPr bwMode="auto">
          <a:xfrm rot="5400000">
            <a:off x="7763256" y="1170432"/>
            <a:ext cx="2286000" cy="381000"/>
          </a:xfrm>
        </p:spPr>
        <p:txBody>
          <a:bodyPr/>
          <a:lstStyle/>
          <a:p>
            <a:fld id="{79CB91C2-442A-4795-A9E2-0FF9F0B54A97}" type="datetimeFigureOut">
              <a:rPr lang="en-US" smtClean="0"/>
              <a:t>8/12/2020</a:t>
            </a:fld>
            <a:endParaRPr lang="en-US"/>
          </a:p>
        </p:txBody>
      </p:sp>
      <p:sp>
        <p:nvSpPr>
          <p:cNvPr id="5" name="Substituent subsol 4"/>
          <p:cNvSpPr>
            <a:spLocks noGrp="1"/>
          </p:cNvSpPr>
          <p:nvPr>
            <p:ph type="ftr" sz="quarter" idx="11"/>
          </p:nvPr>
        </p:nvSpPr>
        <p:spPr bwMode="auto">
          <a:xfrm rot="5400000">
            <a:off x="7077456" y="4178808"/>
            <a:ext cx="3657600" cy="384048"/>
          </a:xfrm>
        </p:spPr>
        <p:txBody>
          <a:bodyPr/>
          <a:lstStyle/>
          <a:p>
            <a:endParaRPr lang="en-US"/>
          </a:p>
        </p:txBody>
      </p:sp>
      <p:sp>
        <p:nvSpPr>
          <p:cNvPr id="9" name="Dreptunghi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reptunghi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reptunghi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reptunghi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drep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ector drep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drep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drep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ector drep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reptunghi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ector drep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ubstituent număr diapozitiv 5"/>
          <p:cNvSpPr>
            <a:spLocks noGrp="1"/>
          </p:cNvSpPr>
          <p:nvPr>
            <p:ph type="sldNum" sz="quarter" idx="12"/>
          </p:nvPr>
        </p:nvSpPr>
        <p:spPr bwMode="auto">
          <a:xfrm>
            <a:off x="1340616" y="4928702"/>
            <a:ext cx="609600" cy="517524"/>
          </a:xfrm>
        </p:spPr>
        <p:txBody>
          <a:bodyPr/>
          <a:lstStyle/>
          <a:p>
            <a:fld id="{633FFC3B-39D8-4F49-9572-0EB616D8EB4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a:t>Faceți clic pentru a edita stilul de titlu Coordonator</a:t>
            </a:r>
            <a:endParaRPr kumimoji="0" lang="en-US"/>
          </a:p>
        </p:txBody>
      </p:sp>
      <p:sp>
        <p:nvSpPr>
          <p:cNvPr id="5" name="Substituent dată 4"/>
          <p:cNvSpPr>
            <a:spLocks noGrp="1"/>
          </p:cNvSpPr>
          <p:nvPr>
            <p:ph type="dt" sz="half" idx="10"/>
          </p:nvPr>
        </p:nvSpPr>
        <p:spPr/>
        <p:txBody>
          <a:bodyPr/>
          <a:lstStyle/>
          <a:p>
            <a:fld id="{79CB91C2-442A-4795-A9E2-0FF9F0B54A97}" type="datetimeFigureOut">
              <a:rPr lang="en-US" smtClean="0"/>
              <a:t>8/12/2020</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633FFC3B-39D8-4F49-9572-0EB616D8EB42}" type="slidenum">
              <a:rPr lang="en-US" smtClean="0"/>
              <a:t>‹#›</a:t>
            </a:fld>
            <a:endParaRPr lang="en-US"/>
          </a:p>
        </p:txBody>
      </p:sp>
      <p:sp>
        <p:nvSpPr>
          <p:cNvPr id="9" name="Substituent conținut 8"/>
          <p:cNvSpPr>
            <a:spLocks noGrp="1"/>
          </p:cNvSpPr>
          <p:nvPr>
            <p:ph sz="quarter" idx="1"/>
          </p:nvPr>
        </p:nvSpPr>
        <p:spPr>
          <a:xfrm>
            <a:off x="457200" y="1600200"/>
            <a:ext cx="3657600" cy="4572000"/>
          </a:xfrm>
        </p:spPr>
        <p:txBody>
          <a:body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11" name="Substituent conținut 10"/>
          <p:cNvSpPr>
            <a:spLocks noGrp="1"/>
          </p:cNvSpPr>
          <p:nvPr>
            <p:ph sz="quarter" idx="2"/>
          </p:nvPr>
        </p:nvSpPr>
        <p:spPr>
          <a:xfrm>
            <a:off x="4270248" y="1600200"/>
            <a:ext cx="3657600" cy="4572000"/>
          </a:xfrm>
        </p:spPr>
        <p:txBody>
          <a:body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7543800" cy="1143000"/>
          </a:xfrm>
        </p:spPr>
        <p:txBody>
          <a:bodyPr anchor="b"/>
          <a:lstStyle>
            <a:lvl1pPr>
              <a:defRPr/>
            </a:lvl1pPr>
          </a:lstStyle>
          <a:p>
            <a:r>
              <a:rPr kumimoji="0" lang="ro-RO"/>
              <a:t>Faceți clic pentru a edita stilul de titlu Coordonator</a:t>
            </a:r>
            <a:endParaRPr kumimoji="0" lang="en-US"/>
          </a:p>
        </p:txBody>
      </p:sp>
      <p:sp>
        <p:nvSpPr>
          <p:cNvPr id="7" name="Substituent dată 6"/>
          <p:cNvSpPr>
            <a:spLocks noGrp="1"/>
          </p:cNvSpPr>
          <p:nvPr>
            <p:ph type="dt" sz="half" idx="10"/>
          </p:nvPr>
        </p:nvSpPr>
        <p:spPr/>
        <p:txBody>
          <a:bodyPr/>
          <a:lstStyle/>
          <a:p>
            <a:fld id="{79CB91C2-442A-4795-A9E2-0FF9F0B54A97}" type="datetimeFigureOut">
              <a:rPr lang="en-US" smtClean="0"/>
              <a:t>8/12/2020</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633FFC3B-39D8-4F49-9572-0EB616D8EB42}" type="slidenum">
              <a:rPr lang="en-US" smtClean="0"/>
              <a:t>‹#›</a:t>
            </a:fld>
            <a:endParaRPr lang="en-US"/>
          </a:p>
        </p:txBody>
      </p:sp>
      <p:sp>
        <p:nvSpPr>
          <p:cNvPr id="11" name="Substituent conținut 10"/>
          <p:cNvSpPr>
            <a:spLocks noGrp="1"/>
          </p:cNvSpPr>
          <p:nvPr>
            <p:ph sz="quarter" idx="2"/>
          </p:nvPr>
        </p:nvSpPr>
        <p:spPr>
          <a:xfrm>
            <a:off x="457200" y="2362200"/>
            <a:ext cx="3657600" cy="3886200"/>
          </a:xfrm>
        </p:spPr>
        <p:txBody>
          <a:body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13" name="Substituent conținut 12"/>
          <p:cNvSpPr>
            <a:spLocks noGrp="1"/>
          </p:cNvSpPr>
          <p:nvPr>
            <p:ph sz="quarter" idx="4"/>
          </p:nvPr>
        </p:nvSpPr>
        <p:spPr>
          <a:xfrm>
            <a:off x="4371975" y="2362200"/>
            <a:ext cx="3657600" cy="3886200"/>
          </a:xfrm>
        </p:spPr>
        <p:txBody>
          <a:body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12" name="Substituent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o-RO"/>
              <a:t>Faceți clic pentru a edita stilurile de text Coordonator</a:t>
            </a:r>
          </a:p>
        </p:txBody>
      </p:sp>
      <p:sp>
        <p:nvSpPr>
          <p:cNvPr id="14" name="Substituent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o-RO"/>
              <a:t>Faceți clic pentru a edita stilurile de text Coordonator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a:t>Faceți clic pentru a edita stilul de titlu Coordonator</a:t>
            </a:r>
            <a:endParaRPr kumimoji="0" lang="en-US"/>
          </a:p>
        </p:txBody>
      </p:sp>
      <p:sp>
        <p:nvSpPr>
          <p:cNvPr id="6" name="Substituent dată 5"/>
          <p:cNvSpPr>
            <a:spLocks noGrp="1"/>
          </p:cNvSpPr>
          <p:nvPr>
            <p:ph type="dt" sz="half" idx="10"/>
          </p:nvPr>
        </p:nvSpPr>
        <p:spPr/>
        <p:txBody>
          <a:bodyPr rtlCol="0"/>
          <a:lstStyle/>
          <a:p>
            <a:fld id="{79CB91C2-442A-4795-A9E2-0FF9F0B54A97}" type="datetimeFigureOut">
              <a:rPr lang="en-US" smtClean="0"/>
              <a:t>8/12/2020</a:t>
            </a:fld>
            <a:endParaRPr lang="en-US"/>
          </a:p>
        </p:txBody>
      </p:sp>
      <p:sp>
        <p:nvSpPr>
          <p:cNvPr id="7" name="Substituent număr diapozitiv 6"/>
          <p:cNvSpPr>
            <a:spLocks noGrp="1"/>
          </p:cNvSpPr>
          <p:nvPr>
            <p:ph type="sldNum" sz="quarter" idx="11"/>
          </p:nvPr>
        </p:nvSpPr>
        <p:spPr/>
        <p:txBody>
          <a:bodyPr rtlCol="0"/>
          <a:lstStyle/>
          <a:p>
            <a:fld id="{633FFC3B-39D8-4F49-9572-0EB616D8EB42}" type="slidenum">
              <a:rPr lang="en-US" smtClean="0"/>
              <a:t>‹#›</a:t>
            </a:fld>
            <a:endParaRPr lang="en-US"/>
          </a:p>
        </p:txBody>
      </p:sp>
      <p:sp>
        <p:nvSpPr>
          <p:cNvPr id="8" name="Substituent subsol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79CB91C2-442A-4795-A9E2-0FF9F0B54A97}" type="datetimeFigureOut">
              <a:rPr lang="en-US" smtClean="0"/>
              <a:t>8/12/2020</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633FFC3B-39D8-4F49-9572-0EB616D8EB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bg>
      <p:bgRef idx="1001">
        <a:schemeClr val="bg1"/>
      </p:bgRef>
    </p:bg>
    <p:spTree>
      <p:nvGrpSpPr>
        <p:cNvPr id="1" name=""/>
        <p:cNvGrpSpPr/>
        <p:nvPr/>
      </p:nvGrpSpPr>
      <p:grpSpPr>
        <a:xfrm>
          <a:off x="0" y="0"/>
          <a:ext cx="0" cy="0"/>
          <a:chOff x="0" y="0"/>
          <a:chExt cx="0" cy="0"/>
        </a:xfrm>
      </p:grpSpPr>
      <p:sp>
        <p:nvSpPr>
          <p:cNvPr id="10" name="Conector drep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u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o-RO"/>
              <a:t>Faceți clic pentru a edita stilul de titlu Coordonator</a:t>
            </a:r>
            <a:endParaRPr kumimoji="0" lang="en-US"/>
          </a:p>
        </p:txBody>
      </p:sp>
      <p:sp>
        <p:nvSpPr>
          <p:cNvPr id="3" name="Substituent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o-RO"/>
              <a:t>Faceți clic pentru a edita stilurile de text Coordonator</a:t>
            </a:r>
          </a:p>
        </p:txBody>
      </p:sp>
      <p:sp>
        <p:nvSpPr>
          <p:cNvPr id="8" name="Conector drep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ctor drep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ector drep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reptunghi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drep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ubstituent conținut 17"/>
          <p:cNvSpPr>
            <a:spLocks noGrp="1"/>
          </p:cNvSpPr>
          <p:nvPr>
            <p:ph sz="quarter" idx="1"/>
          </p:nvPr>
        </p:nvSpPr>
        <p:spPr>
          <a:xfrm>
            <a:off x="304800" y="274320"/>
            <a:ext cx="5638800" cy="6327648"/>
          </a:xfrm>
        </p:spPr>
        <p:txBody>
          <a:body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21" name="Substituent dată 20"/>
          <p:cNvSpPr>
            <a:spLocks noGrp="1"/>
          </p:cNvSpPr>
          <p:nvPr>
            <p:ph type="dt" sz="half" idx="14"/>
          </p:nvPr>
        </p:nvSpPr>
        <p:spPr/>
        <p:txBody>
          <a:bodyPr rtlCol="0"/>
          <a:lstStyle/>
          <a:p>
            <a:fld id="{79CB91C2-442A-4795-A9E2-0FF9F0B54A97}" type="datetimeFigureOut">
              <a:rPr lang="en-US" smtClean="0"/>
              <a:t>8/12/2020</a:t>
            </a:fld>
            <a:endParaRPr lang="en-US"/>
          </a:p>
        </p:txBody>
      </p:sp>
      <p:sp>
        <p:nvSpPr>
          <p:cNvPr id="22" name="Substituent număr diapozitiv 21"/>
          <p:cNvSpPr>
            <a:spLocks noGrp="1"/>
          </p:cNvSpPr>
          <p:nvPr>
            <p:ph type="sldNum" sz="quarter" idx="15"/>
          </p:nvPr>
        </p:nvSpPr>
        <p:spPr/>
        <p:txBody>
          <a:bodyPr rtlCol="0"/>
          <a:lstStyle/>
          <a:p>
            <a:fld id="{633FFC3B-39D8-4F49-9572-0EB616D8EB42}" type="slidenum">
              <a:rPr lang="en-US" smtClean="0"/>
              <a:t>‹#›</a:t>
            </a:fld>
            <a:endParaRPr lang="en-US"/>
          </a:p>
        </p:txBody>
      </p:sp>
      <p:sp>
        <p:nvSpPr>
          <p:cNvPr id="23" name="Substituent subsol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9" name="Conector drep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u 1"/>
          <p:cNvSpPr>
            <a:spLocks noGrp="1"/>
          </p:cNvSpPr>
          <p:nvPr>
            <p:ph type="title"/>
          </p:nvPr>
        </p:nvSpPr>
        <p:spPr>
          <a:xfrm rot="5400000">
            <a:off x="3350133" y="3200400"/>
            <a:ext cx="6309360" cy="457200"/>
          </a:xfrm>
        </p:spPr>
        <p:txBody>
          <a:bodyPr anchor="b"/>
          <a:lstStyle>
            <a:lvl1pPr algn="l">
              <a:buNone/>
              <a:defRPr sz="2000" b="1"/>
            </a:lvl1pPr>
          </a:lstStyle>
          <a:p>
            <a:r>
              <a:rPr kumimoji="0" lang="ro-RO"/>
              <a:t>Faceți clic pentru a edita stilul de titlu Coordonator</a:t>
            </a:r>
            <a:endParaRPr kumimoji="0" lang="en-US"/>
          </a:p>
        </p:txBody>
      </p:sp>
      <p:sp>
        <p:nvSpPr>
          <p:cNvPr id="3" name="Substituent i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o-RO"/>
              <a:t>Faceți clic pe pictogramă pentru a adăuga o imagine</a:t>
            </a:r>
            <a:endParaRPr kumimoji="0" lang="en-US" dirty="0"/>
          </a:p>
        </p:txBody>
      </p:sp>
      <p:sp>
        <p:nvSpPr>
          <p:cNvPr id="4" name="Substituent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o-RO"/>
              <a:t>Faceți clic pentru a edita stilurile de text Coordonator</a:t>
            </a:r>
          </a:p>
        </p:txBody>
      </p:sp>
      <p:sp>
        <p:nvSpPr>
          <p:cNvPr id="10" name="Conector drep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reptunghi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ector drep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ector drep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ctor drep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ubstituent dată 16"/>
          <p:cNvSpPr>
            <a:spLocks noGrp="1"/>
          </p:cNvSpPr>
          <p:nvPr>
            <p:ph type="dt" sz="half" idx="10"/>
          </p:nvPr>
        </p:nvSpPr>
        <p:spPr/>
        <p:txBody>
          <a:bodyPr rtlCol="0"/>
          <a:lstStyle/>
          <a:p>
            <a:fld id="{79CB91C2-442A-4795-A9E2-0FF9F0B54A97}" type="datetimeFigureOut">
              <a:rPr lang="en-US" smtClean="0"/>
              <a:t>8/12/2020</a:t>
            </a:fld>
            <a:endParaRPr lang="en-US"/>
          </a:p>
        </p:txBody>
      </p:sp>
      <p:sp>
        <p:nvSpPr>
          <p:cNvPr id="18" name="Substituent număr diapozitiv 17"/>
          <p:cNvSpPr>
            <a:spLocks noGrp="1"/>
          </p:cNvSpPr>
          <p:nvPr>
            <p:ph type="sldNum" sz="quarter" idx="11"/>
          </p:nvPr>
        </p:nvSpPr>
        <p:spPr/>
        <p:txBody>
          <a:bodyPr rtlCol="0"/>
          <a:lstStyle/>
          <a:p>
            <a:fld id="{633FFC3B-39D8-4F49-9572-0EB616D8EB42}" type="slidenum">
              <a:rPr lang="en-US" smtClean="0"/>
              <a:t>‹#›</a:t>
            </a:fld>
            <a:endParaRPr lang="en-US"/>
          </a:p>
        </p:txBody>
      </p:sp>
      <p:sp>
        <p:nvSpPr>
          <p:cNvPr id="21" name="Substituent subsol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ector drep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ubstituent titlu 21"/>
          <p:cNvSpPr>
            <a:spLocks noGrp="1"/>
          </p:cNvSpPr>
          <p:nvPr>
            <p:ph type="title"/>
          </p:nvPr>
        </p:nvSpPr>
        <p:spPr>
          <a:xfrm>
            <a:off x="457200" y="274638"/>
            <a:ext cx="7467600" cy="1143000"/>
          </a:xfrm>
          <a:prstGeom prst="rect">
            <a:avLst/>
          </a:prstGeom>
        </p:spPr>
        <p:txBody>
          <a:bodyPr vert="horz" anchor="b">
            <a:normAutofit/>
          </a:bodyPr>
          <a:lstStyle/>
          <a:p>
            <a:r>
              <a:rPr kumimoji="0" lang="ro-RO"/>
              <a:t>Faceți clic pentru a edita stilul de titlu Coordonator</a:t>
            </a:r>
            <a:endParaRPr kumimoji="0" lang="en-US"/>
          </a:p>
        </p:txBody>
      </p:sp>
      <p:sp>
        <p:nvSpPr>
          <p:cNvPr id="13" name="Substituent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o-RO"/>
              <a:t>Faceți clic pentru a edita stilurile de text Coordonator</a:t>
            </a:r>
          </a:p>
          <a:p>
            <a:pPr lvl="1" eaLnBrk="1" latinLnBrk="0" hangingPunct="1"/>
            <a:r>
              <a:rPr kumimoji="0" lang="ro-RO"/>
              <a:t>Al doilea nivel</a:t>
            </a:r>
          </a:p>
          <a:p>
            <a:pPr lvl="2" eaLnBrk="1" latinLnBrk="0" hangingPunct="1"/>
            <a:r>
              <a:rPr kumimoji="0" lang="ro-RO"/>
              <a:t>Al treilea nivel</a:t>
            </a:r>
          </a:p>
          <a:p>
            <a:pPr lvl="3" eaLnBrk="1" latinLnBrk="0" hangingPunct="1"/>
            <a:r>
              <a:rPr kumimoji="0" lang="ro-RO"/>
              <a:t>Al patrulea nivel</a:t>
            </a:r>
          </a:p>
          <a:p>
            <a:pPr lvl="4" eaLnBrk="1" latinLnBrk="0" hangingPunct="1"/>
            <a:r>
              <a:rPr kumimoji="0" lang="ro-RO"/>
              <a:t>Al cincilea nivel</a:t>
            </a:r>
            <a:endParaRPr kumimoji="0" lang="en-US"/>
          </a:p>
        </p:txBody>
      </p:sp>
      <p:sp>
        <p:nvSpPr>
          <p:cNvPr id="14" name="Substituent dată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9CB91C2-442A-4795-A9E2-0FF9F0B54A97}" type="datetimeFigureOut">
              <a:rPr lang="en-US" smtClean="0"/>
              <a:t>8/12/2020</a:t>
            </a:fld>
            <a:endParaRPr lang="en-US"/>
          </a:p>
        </p:txBody>
      </p:sp>
      <p:sp>
        <p:nvSpPr>
          <p:cNvPr id="3" name="Substituent subsol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Conector drep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ector drep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reptunghi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drep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ubstituent număr diapozitiv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33FFC3B-39D8-4F49-9572-0EB616D8EB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ro.wikipedia.org/wiki/Sibiu" TargetMode="External"/><Relationship Id="rId13" Type="http://schemas.openxmlformats.org/officeDocument/2006/relationships/hyperlink" Target="https://ro.wikipedia.org/w/index.php?title=Cabana_B%C3%A2lea_Cascad%C4%83&amp;action=edit&amp;redlink=1" TargetMode="External"/><Relationship Id="rId18" Type="http://schemas.openxmlformats.org/officeDocument/2006/relationships/hyperlink" Target="https://ro.wikipedia.org/wiki/Lacul_Avrig" TargetMode="External"/><Relationship Id="rId3" Type="http://schemas.openxmlformats.org/officeDocument/2006/relationships/hyperlink" Target="https://ro.wikipedia.org/wiki/Circ_glaciar" TargetMode="External"/><Relationship Id="rId21" Type="http://schemas.openxmlformats.org/officeDocument/2006/relationships/hyperlink" Target="https://ro.wikipedia.org/wiki/Europa_de_Est" TargetMode="External"/><Relationship Id="rId7" Type="http://schemas.openxmlformats.org/officeDocument/2006/relationships/hyperlink" Target="https://ro.wikipedia.org/wiki/Hectar" TargetMode="External"/><Relationship Id="rId12" Type="http://schemas.openxmlformats.org/officeDocument/2006/relationships/hyperlink" Target="https://ro.wikipedia.org/wiki/Transf%C4%83g%C4%83r%C4%83%C8%99an" TargetMode="External"/><Relationship Id="rId17" Type="http://schemas.openxmlformats.org/officeDocument/2006/relationships/hyperlink" Target="https://ro.wikipedia.org/wiki/Lacul_Podragu" TargetMode="External"/><Relationship Id="rId2" Type="http://schemas.openxmlformats.org/officeDocument/2006/relationships/hyperlink" Target="https://ro.wikipedia.org/wiki/Lac_glaciar" TargetMode="External"/><Relationship Id="rId16" Type="http://schemas.openxmlformats.org/officeDocument/2006/relationships/hyperlink" Target="https://ro.wikipedia.org/w/index.php?title=Lacul_Podr%C4%83gel&amp;action=edit&amp;redlink=1" TargetMode="External"/><Relationship Id="rId20" Type="http://schemas.openxmlformats.org/officeDocument/2006/relationships/hyperlink" Target="https://ro.wikipedia.org/wiki/2006" TargetMode="External"/><Relationship Id="rId1" Type="http://schemas.openxmlformats.org/officeDocument/2006/relationships/slideLayout" Target="../slideLayouts/slideLayout2.xml"/><Relationship Id="rId6" Type="http://schemas.openxmlformats.org/officeDocument/2006/relationships/hyperlink" Target="https://ro.wikipedia.org/wiki/1932" TargetMode="External"/><Relationship Id="rId11" Type="http://schemas.openxmlformats.org/officeDocument/2006/relationships/hyperlink" Target="https://ro.wikipedia.org/wiki/Automobil" TargetMode="External"/><Relationship Id="rId5" Type="http://schemas.openxmlformats.org/officeDocument/2006/relationships/hyperlink" Target="https://ro.wikipedia.org/wiki/Jude%C8%9Bul_Sibiu" TargetMode="External"/><Relationship Id="rId15" Type="http://schemas.openxmlformats.org/officeDocument/2006/relationships/hyperlink" Target="https://ro.wikipedia.org/wiki/Lacul_Capra" TargetMode="External"/><Relationship Id="rId23" Type="http://schemas.openxmlformats.org/officeDocument/2006/relationships/image" Target="../media/image13.jpeg"/><Relationship Id="rId10" Type="http://schemas.openxmlformats.org/officeDocument/2006/relationships/hyperlink" Target="https://ro.wikipedia.org/wiki/Curtea_de_Arge%C8%99" TargetMode="External"/><Relationship Id="rId19" Type="http://schemas.openxmlformats.org/officeDocument/2006/relationships/hyperlink" Target="https://ro.wikipedia.org/w/index.php?title=Lacul_Urlea&amp;action=edit&amp;redlink=1" TargetMode="External"/><Relationship Id="rId4" Type="http://schemas.openxmlformats.org/officeDocument/2006/relationships/hyperlink" Target="https://ro.wikipedia.org/wiki/Mun%C8%9Bii_F%C4%83g%C4%83ra%C8%99" TargetMode="External"/><Relationship Id="rId9" Type="http://schemas.openxmlformats.org/officeDocument/2006/relationships/hyperlink" Target="https://ro.wikipedia.org/wiki/F%C4%83g%C4%83ra%C8%99" TargetMode="External"/><Relationship Id="rId14" Type="http://schemas.openxmlformats.org/officeDocument/2006/relationships/hyperlink" Target="https://ro.wikipedia.org/wiki/Cascada_B%C3%A2lea" TargetMode="External"/><Relationship Id="rId22" Type="http://schemas.openxmlformats.org/officeDocument/2006/relationships/hyperlink" Target="https://ro.wikipedia.org/wiki/Iglu"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ro.wikipedia.org/wiki/Turb%C4%83" TargetMode="External"/><Relationship Id="rId13" Type="http://schemas.openxmlformats.org/officeDocument/2006/relationships/hyperlink" Target="https://ro.wikipedia.org/wiki/Delta_Dun%C4%83rii" TargetMode="External"/><Relationship Id="rId3" Type="http://schemas.openxmlformats.org/officeDocument/2006/relationships/hyperlink" Target="https://ro.wikipedia.org/wiki/Relief" TargetMode="External"/><Relationship Id="rId7" Type="http://schemas.openxmlformats.org/officeDocument/2006/relationships/hyperlink" Target="https://ro.wikipedia.org/wiki/Mu%C8%99chi_(plant%C4%83)" TargetMode="External"/><Relationship Id="rId12" Type="http://schemas.openxmlformats.org/officeDocument/2006/relationships/hyperlink" Target="https://ro.wikipedia.org/wiki/Meandre" TargetMode="External"/><Relationship Id="rId2" Type="http://schemas.openxmlformats.org/officeDocument/2006/relationships/hyperlink" Target="https://ro.wikipedia.org/wiki/Biotop" TargetMode="External"/><Relationship Id="rId1" Type="http://schemas.openxmlformats.org/officeDocument/2006/relationships/slideLayout" Target="../slideLayouts/slideLayout2.xml"/><Relationship Id="rId6" Type="http://schemas.openxmlformats.org/officeDocument/2006/relationships/hyperlink" Target="https://ro.wikipedia.org/wiki/Altitudine" TargetMode="External"/><Relationship Id="rId11" Type="http://schemas.openxmlformats.org/officeDocument/2006/relationships/hyperlink" Target="https://ro.wikipedia.org/wiki/Ap%C4%83_freatic%C4%83" TargetMode="External"/><Relationship Id="rId5" Type="http://schemas.openxmlformats.org/officeDocument/2006/relationships/hyperlink" Target="https://ro.wikipedia.org/w/index.php?title=Platou&amp;action=edit&amp;redlink=1" TargetMode="External"/><Relationship Id="rId10" Type="http://schemas.openxmlformats.org/officeDocument/2006/relationships/hyperlink" Target="https://ro.wikipedia.org/wiki/Canada" TargetMode="External"/><Relationship Id="rId4" Type="http://schemas.openxmlformats.org/officeDocument/2006/relationships/hyperlink" Target="https://ro.wikipedia.org/wiki/Depresiune" TargetMode="External"/><Relationship Id="rId9" Type="http://schemas.openxmlformats.org/officeDocument/2006/relationships/hyperlink" Target="https://ro.wikipedia.org/wiki/Siberia" TargetMode="External"/><Relationship Id="rId1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hyperlink" Target="https://ro.wikipedia.org/wiki/R%C3%A2ul_Iordan" TargetMode="External"/><Relationship Id="rId13" Type="http://schemas.openxmlformats.org/officeDocument/2006/relationships/hyperlink" Target="https://ro.wikipedia.org/wiki/Salinitate" TargetMode="External"/><Relationship Id="rId3" Type="http://schemas.openxmlformats.org/officeDocument/2006/relationships/hyperlink" Target="https://ro.wikipedia.org/wiki/Arab%C4%83" TargetMode="External"/><Relationship Id="rId7" Type="http://schemas.openxmlformats.org/officeDocument/2006/relationships/hyperlink" Target="https://ro.wikipedia.org/wiki/Depresiunea_tectonic%C4%83_a_Iordanului" TargetMode="External"/><Relationship Id="rId12" Type="http://schemas.openxmlformats.org/officeDocument/2006/relationships/hyperlink" Target="https://ro.wikipedia.org/wiki/Altitudine" TargetMode="External"/><Relationship Id="rId2" Type="http://schemas.openxmlformats.org/officeDocument/2006/relationships/hyperlink" Target="https://ro.wikipedia.org/wiki/Ebraic%C4%83" TargetMode="External"/><Relationship Id="rId1" Type="http://schemas.openxmlformats.org/officeDocument/2006/relationships/slideLayout" Target="../slideLayouts/slideLayout2.xml"/><Relationship Id="rId6" Type="http://schemas.openxmlformats.org/officeDocument/2006/relationships/hyperlink" Target="https://ro.wikipedia.org/wiki/Oceanul_planetar" TargetMode="External"/><Relationship Id="rId11" Type="http://schemas.openxmlformats.org/officeDocument/2006/relationships/hyperlink" Target="https://ro.wikipedia.org/wiki/Iordania" TargetMode="External"/><Relationship Id="rId5" Type="http://schemas.openxmlformats.org/officeDocument/2006/relationships/hyperlink" Target="https://ro.wikipedia.org/wiki/Mare_%C3%AEnchis%C4%83" TargetMode="External"/><Relationship Id="rId15" Type="http://schemas.openxmlformats.org/officeDocument/2006/relationships/image" Target="../media/image16.jpeg"/><Relationship Id="rId10" Type="http://schemas.openxmlformats.org/officeDocument/2006/relationships/hyperlink" Target="https://ro.wikipedia.org/wiki/Cisiordania" TargetMode="External"/><Relationship Id="rId4" Type="http://schemas.openxmlformats.org/officeDocument/2006/relationships/hyperlink" Target="https://ro.wikipedia.org/wiki/Lac" TargetMode="External"/><Relationship Id="rId9" Type="http://schemas.openxmlformats.org/officeDocument/2006/relationships/hyperlink" Target="https://ro.wikipedia.org/wiki/Israel" TargetMode="External"/><Relationship Id="rId1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ro.wikipedia.org/wiki/Torent" TargetMode="External"/><Relationship Id="rId13" Type="http://schemas.openxmlformats.org/officeDocument/2006/relationships/hyperlink" Target="https://ro.wikipedia.org/wiki/Sediment" TargetMode="External"/><Relationship Id="rId18" Type="http://schemas.openxmlformats.org/officeDocument/2006/relationships/hyperlink" Target="https://ro.wikipedia.org/wiki/Nisip" TargetMode="External"/><Relationship Id="rId26" Type="http://schemas.openxmlformats.org/officeDocument/2006/relationships/hyperlink" Target="https://ro.wikipedia.org/wiki/Mla%C8%99tin%C4%83" TargetMode="External"/><Relationship Id="rId3" Type="http://schemas.openxmlformats.org/officeDocument/2006/relationships/hyperlink" Target="https://ro.wikipedia.org/wiki/Albie" TargetMode="External"/><Relationship Id="rId21" Type="http://schemas.openxmlformats.org/officeDocument/2006/relationships/hyperlink" Target="https://ro.wikipedia.org/wiki/Izbuc_(geologie)" TargetMode="External"/><Relationship Id="rId7" Type="http://schemas.openxmlformats.org/officeDocument/2006/relationships/hyperlink" Target="https://ro.wikipedia.org/wiki/Ap%C4%83_dulce" TargetMode="External"/><Relationship Id="rId12" Type="http://schemas.openxmlformats.org/officeDocument/2006/relationships/hyperlink" Target="https://ro.wikipedia.org/wiki/Canal_(geografie)" TargetMode="External"/><Relationship Id="rId17" Type="http://schemas.openxmlformats.org/officeDocument/2006/relationships/hyperlink" Target="https://ro.wikipedia.org/wiki/Pietri%C8%99" TargetMode="External"/><Relationship Id="rId25" Type="http://schemas.openxmlformats.org/officeDocument/2006/relationships/hyperlink" Target="https://ro.wikipedia.org/wiki/Balt%C4%83" TargetMode="External"/><Relationship Id="rId2" Type="http://schemas.openxmlformats.org/officeDocument/2006/relationships/hyperlink" Target="https://ro.wikipedia.org/wiki/Ap%C4%83" TargetMode="External"/><Relationship Id="rId16" Type="http://schemas.openxmlformats.org/officeDocument/2006/relationships/hyperlink" Target="https://ro.wikipedia.org/wiki/Acvifer" TargetMode="External"/><Relationship Id="rId20" Type="http://schemas.openxmlformats.org/officeDocument/2006/relationships/hyperlink" Target="https://ro.wikipedia.org/wiki/Izvor" TargetMode="External"/><Relationship Id="rId1" Type="http://schemas.openxmlformats.org/officeDocument/2006/relationships/slideLayout" Target="../slideLayouts/slideLayout2.xml"/><Relationship Id="rId6" Type="http://schemas.openxmlformats.org/officeDocument/2006/relationships/hyperlink" Target="https://ro.wikipedia.org/wiki/Ocean" TargetMode="External"/><Relationship Id="rId11" Type="http://schemas.openxmlformats.org/officeDocument/2006/relationships/hyperlink" Target="https://ro.wikipedia.org/wiki/Fluviu" TargetMode="External"/><Relationship Id="rId24" Type="http://schemas.openxmlformats.org/officeDocument/2006/relationships/hyperlink" Target="https://ro.wikipedia.org/wiki/Depresiune" TargetMode="External"/><Relationship Id="rId5" Type="http://schemas.openxmlformats.org/officeDocument/2006/relationships/hyperlink" Target="https://ro.wikipedia.org/wiki/Mare" TargetMode="External"/><Relationship Id="rId15" Type="http://schemas.openxmlformats.org/officeDocument/2006/relationships/hyperlink" Target="https://ro.wikipedia.org/wiki/Colmatare" TargetMode="External"/><Relationship Id="rId23" Type="http://schemas.openxmlformats.org/officeDocument/2006/relationships/hyperlink" Target="https://ro.wikipedia.org/wiki/Ap%C4%83_st%C4%83t%C4%83toare" TargetMode="External"/><Relationship Id="rId10" Type="http://schemas.openxmlformats.org/officeDocument/2006/relationships/hyperlink" Target="https://ro.wikipedia.org/wiki/R%C3%A2u" TargetMode="External"/><Relationship Id="rId19" Type="http://schemas.openxmlformats.org/officeDocument/2006/relationships/hyperlink" Target="https://ro.wikipedia.org/wiki/Argil%C4%83" TargetMode="External"/><Relationship Id="rId4" Type="http://schemas.openxmlformats.org/officeDocument/2006/relationships/hyperlink" Target="https://ro.wikipedia.org/wiki/Lac" TargetMode="External"/><Relationship Id="rId9" Type="http://schemas.openxmlformats.org/officeDocument/2006/relationships/hyperlink" Target="https://ro.wikipedia.org/wiki/P%C3%A2r%C3%A2u" TargetMode="External"/><Relationship Id="rId14" Type="http://schemas.openxmlformats.org/officeDocument/2006/relationships/hyperlink" Target="https://ro.wikipedia.org/wiki/Aluviune" TargetMode="External"/><Relationship Id="rId22" Type="http://schemas.openxmlformats.org/officeDocument/2006/relationships/hyperlink" Target="https://ro.wikipedia.org/wiki/Cascad%C4%8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ro.wikipedia.org/wiki/Nijni_Novgorod" TargetMode="External"/><Relationship Id="rId13" Type="http://schemas.openxmlformats.org/officeDocument/2006/relationships/hyperlink" Target="https://ro.wikipedia.org/wiki/Saratov" TargetMode="External"/><Relationship Id="rId18" Type="http://schemas.openxmlformats.org/officeDocument/2006/relationships/hyperlink" Target="https://ro.wikipedia.org/wiki/R%C3%A2ul_Oka" TargetMode="External"/><Relationship Id="rId3" Type="http://schemas.openxmlformats.org/officeDocument/2006/relationships/hyperlink" Target="https://ro.wikipedia.org/w/index.php?title=Lacul_Sterj&amp;action=edit&amp;redlink=1" TargetMode="External"/><Relationship Id="rId21" Type="http://schemas.openxmlformats.org/officeDocument/2006/relationships/image" Target="../media/image4.jpeg"/><Relationship Id="rId7" Type="http://schemas.openxmlformats.org/officeDocument/2006/relationships/hyperlink" Target="https://ro.wikipedia.org/wiki/Iaroslavl" TargetMode="External"/><Relationship Id="rId12" Type="http://schemas.openxmlformats.org/officeDocument/2006/relationships/hyperlink" Target="https://ro.wikipedia.org/wiki/Samara" TargetMode="External"/><Relationship Id="rId17" Type="http://schemas.openxmlformats.org/officeDocument/2006/relationships/hyperlink" Target="https://ro.wikipedia.org/wiki/R%C3%A2ul_Kama" TargetMode="External"/><Relationship Id="rId2" Type="http://schemas.openxmlformats.org/officeDocument/2006/relationships/hyperlink" Target="https://ro.wikipedia.org/wiki/Sankt_Petersburg" TargetMode="External"/><Relationship Id="rId16" Type="http://schemas.openxmlformats.org/officeDocument/2006/relationships/hyperlink" Target="https://ro.wikipedia.org/wiki/R%C3%A2ul_Don_(Rusia)" TargetMode="External"/><Relationship Id="rId20" Type="http://schemas.openxmlformats.org/officeDocument/2006/relationships/hyperlink" Target="https://ro.wikipedia.org/wiki/Delta_Volg%C4%83i" TargetMode="External"/><Relationship Id="rId1" Type="http://schemas.openxmlformats.org/officeDocument/2006/relationships/slideLayout" Target="../slideLayouts/slideLayout2.xml"/><Relationship Id="rId6" Type="http://schemas.openxmlformats.org/officeDocument/2006/relationships/hyperlink" Target="https://ro.wikipedia.org/wiki/R%C3%AEbinsk" TargetMode="External"/><Relationship Id="rId11" Type="http://schemas.openxmlformats.org/officeDocument/2006/relationships/hyperlink" Target="https://ro.wikipedia.org/wiki/Togliatti" TargetMode="External"/><Relationship Id="rId5" Type="http://schemas.openxmlformats.org/officeDocument/2006/relationships/hyperlink" Target="https://ro.wikipedia.org/wiki/Dubna" TargetMode="External"/><Relationship Id="rId15" Type="http://schemas.openxmlformats.org/officeDocument/2006/relationships/hyperlink" Target="https://ro.wikipedia.org/wiki/Astrahan" TargetMode="External"/><Relationship Id="rId10" Type="http://schemas.openxmlformats.org/officeDocument/2006/relationships/hyperlink" Target="https://ro.wikipedia.org/wiki/Ulianovsk" TargetMode="External"/><Relationship Id="rId19" Type="http://schemas.openxmlformats.org/officeDocument/2006/relationships/hyperlink" Target="https://ro.wikipedia.org/wiki/R%C3%A2ul_Sura" TargetMode="External"/><Relationship Id="rId4" Type="http://schemas.openxmlformats.org/officeDocument/2006/relationships/hyperlink" Target="https://ro.wikipedia.org/wiki/Tver" TargetMode="External"/><Relationship Id="rId9" Type="http://schemas.openxmlformats.org/officeDocument/2006/relationships/hyperlink" Target="https://ro.wikipedia.org/wiki/Kazan" TargetMode="External"/><Relationship Id="rId14" Type="http://schemas.openxmlformats.org/officeDocument/2006/relationships/hyperlink" Target="https://ro.wikipedia.org/wiki/Volgograd" TargetMode="External"/><Relationship Id="rId22" Type="http://schemas.openxmlformats.org/officeDocument/2006/relationships/image" Target="../media/image5.jpeg"/></Relationships>
</file>

<file path=ppt/slides/_rels/slide5.xml.rels><?xml version="1.0" encoding="UTF-8" standalone="yes"?>
<Relationships xmlns="http://schemas.openxmlformats.org/package/2006/relationships"><Relationship Id="rId13" Type="http://schemas.openxmlformats.org/officeDocument/2006/relationships/hyperlink" Target="https://ro.wikipedia.org/wiki/Delta_Dun%C4%83rii" TargetMode="External"/><Relationship Id="rId18" Type="http://schemas.openxmlformats.org/officeDocument/2006/relationships/hyperlink" Target="https://ro.wikipedia.org/wiki/Serbia" TargetMode="External"/><Relationship Id="rId26" Type="http://schemas.openxmlformats.org/officeDocument/2006/relationships/hyperlink" Target="https://ro.wikipedia.org/wiki/Belgrad" TargetMode="External"/><Relationship Id="rId3" Type="http://schemas.openxmlformats.org/officeDocument/2006/relationships/hyperlink" Target="https://ro.wikipedia.org/wiki/Europa" TargetMode="External"/><Relationship Id="rId21" Type="http://schemas.openxmlformats.org/officeDocument/2006/relationships/hyperlink" Target="https://ro.wikipedia.org/wiki/Republica_Moldova" TargetMode="External"/><Relationship Id="rId7" Type="http://schemas.openxmlformats.org/officeDocument/2006/relationships/hyperlink" Target="https://ro.wikipedia.org/wiki/Brigach" TargetMode="External"/><Relationship Id="rId12" Type="http://schemas.openxmlformats.org/officeDocument/2006/relationships/hyperlink" Target="https://ro.wikipedia.org/wiki/Marea_Neagr%C4%83" TargetMode="External"/><Relationship Id="rId17" Type="http://schemas.openxmlformats.org/officeDocument/2006/relationships/hyperlink" Target="https://ro.wikipedia.org/wiki/Croa%C8%9Bia" TargetMode="External"/><Relationship Id="rId25" Type="http://schemas.openxmlformats.org/officeDocument/2006/relationships/hyperlink" Target="https://ro.wikipedia.org/wiki/Budapesta" TargetMode="External"/><Relationship Id="rId33" Type="http://schemas.openxmlformats.org/officeDocument/2006/relationships/image" Target="../media/image7.jpeg"/><Relationship Id="rId2" Type="http://schemas.openxmlformats.org/officeDocument/2006/relationships/hyperlink" Target="https://ro.wikipedia.org/wiki/Fluviu" TargetMode="External"/><Relationship Id="rId16" Type="http://schemas.openxmlformats.org/officeDocument/2006/relationships/hyperlink" Target="https://ro.wikipedia.org/wiki/Ungaria" TargetMode="External"/><Relationship Id="rId20" Type="http://schemas.openxmlformats.org/officeDocument/2006/relationships/hyperlink" Target="https://ro.wikipedia.org/wiki/Bulgaria" TargetMode="External"/><Relationship Id="rId29" Type="http://schemas.openxmlformats.org/officeDocument/2006/relationships/hyperlink" Target="https://ro.wikipedia.org/wiki/R%C3%A2ul_Sava" TargetMode="External"/><Relationship Id="rId1" Type="http://schemas.openxmlformats.org/officeDocument/2006/relationships/slideLayout" Target="../slideLayouts/slideLayout2.xml"/><Relationship Id="rId6" Type="http://schemas.openxmlformats.org/officeDocument/2006/relationships/hyperlink" Target="https://ro.wikipedia.org/wiki/Germania" TargetMode="External"/><Relationship Id="rId11" Type="http://schemas.openxmlformats.org/officeDocument/2006/relationships/hyperlink" Target="https://ro.wikipedia.org/wiki/Km" TargetMode="External"/><Relationship Id="rId24" Type="http://schemas.openxmlformats.org/officeDocument/2006/relationships/hyperlink" Target="https://ro.wikipedia.org/wiki/Bratislava" TargetMode="External"/><Relationship Id="rId32" Type="http://schemas.openxmlformats.org/officeDocument/2006/relationships/image" Target="../media/image6.jpeg"/><Relationship Id="rId5" Type="http://schemas.openxmlformats.org/officeDocument/2006/relationships/hyperlink" Target="https://ro.wikipedia.org/wiki/Mun%C8%9Bii_P%C4%83durea_Neagr%C4%83" TargetMode="External"/><Relationship Id="rId15" Type="http://schemas.openxmlformats.org/officeDocument/2006/relationships/hyperlink" Target="https://ro.wikipedia.org/wiki/Slovacia" TargetMode="External"/><Relationship Id="rId23" Type="http://schemas.openxmlformats.org/officeDocument/2006/relationships/hyperlink" Target="https://ro.wikipedia.org/wiki/Viena" TargetMode="External"/><Relationship Id="rId28" Type="http://schemas.openxmlformats.org/officeDocument/2006/relationships/hyperlink" Target="https://ro.wikipedia.org/wiki/Dun%C4%83rea" TargetMode="External"/><Relationship Id="rId10" Type="http://schemas.openxmlformats.org/officeDocument/2006/relationships/hyperlink" Target="https://ro.wikipedia.org/wiki/German%C4%83" TargetMode="External"/><Relationship Id="rId19" Type="http://schemas.openxmlformats.org/officeDocument/2006/relationships/hyperlink" Target="https://ro.wikipedia.org/wiki/Rom%C3%A2nia" TargetMode="External"/><Relationship Id="rId31" Type="http://schemas.openxmlformats.org/officeDocument/2006/relationships/hyperlink" Target="https://ro.wikipedia.org/wiki/Velika_Morava" TargetMode="External"/><Relationship Id="rId4" Type="http://schemas.openxmlformats.org/officeDocument/2006/relationships/hyperlink" Target="https://ro.wikipedia.org/wiki/Volga" TargetMode="External"/><Relationship Id="rId9" Type="http://schemas.openxmlformats.org/officeDocument/2006/relationships/hyperlink" Target="https://ro.wikipedia.org/wiki/Donaueschingen" TargetMode="External"/><Relationship Id="rId14" Type="http://schemas.openxmlformats.org/officeDocument/2006/relationships/hyperlink" Target="https://ro.wikipedia.org/wiki/Austria" TargetMode="External"/><Relationship Id="rId22" Type="http://schemas.openxmlformats.org/officeDocument/2006/relationships/hyperlink" Target="https://ro.wikipedia.org/wiki/Ucraina" TargetMode="External"/><Relationship Id="rId27" Type="http://schemas.openxmlformats.org/officeDocument/2006/relationships/hyperlink" Target="https://ro.wikipedia.org/wiki/R%C3%A2ul_Tisa" TargetMode="External"/><Relationship Id="rId30" Type="http://schemas.openxmlformats.org/officeDocument/2006/relationships/hyperlink" Target="https://ro.wikipedia.org/wiki/R%C3%A2ul_Morava" TargetMode="External"/><Relationship Id="rId8" Type="http://schemas.openxmlformats.org/officeDocument/2006/relationships/hyperlink" Target="https://ro.wikipedia.org/wiki/Breg_(r%C3%A2u)"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ro.wikipedia.org/wiki/Podi%C8%99ul_Getic" TargetMode="External"/><Relationship Id="rId13" Type="http://schemas.openxmlformats.org/officeDocument/2006/relationships/image" Target="../media/image9.jpeg"/><Relationship Id="rId3" Type="http://schemas.openxmlformats.org/officeDocument/2006/relationships/hyperlink" Target="https://ro.wikipedia.org/wiki/R%C3%A2ul_Jiul_de_Vest" TargetMode="External"/><Relationship Id="rId7" Type="http://schemas.openxmlformats.org/officeDocument/2006/relationships/hyperlink" Target="https://ro.wikipedia.org/wiki/Par%C3%A2ng" TargetMode="External"/><Relationship Id="rId12" Type="http://schemas.openxmlformats.org/officeDocument/2006/relationships/image" Target="../media/image8.jpeg"/><Relationship Id="rId2" Type="http://schemas.openxmlformats.org/officeDocument/2006/relationships/hyperlink" Target="https://ro.wikipedia.org/wiki/R%C3%A2ul_Jiul_de_Est" TargetMode="External"/><Relationship Id="rId1" Type="http://schemas.openxmlformats.org/officeDocument/2006/relationships/slideLayout" Target="../slideLayouts/slideLayout2.xml"/><Relationship Id="rId6" Type="http://schemas.openxmlformats.org/officeDocument/2006/relationships/hyperlink" Target="https://ro.wikipedia.org/wiki/Godeanu" TargetMode="External"/><Relationship Id="rId11" Type="http://schemas.openxmlformats.org/officeDocument/2006/relationships/hyperlink" Target="https://ro.wikipedia.org/wiki/R%C3%A2ul_Gilort" TargetMode="External"/><Relationship Id="rId5" Type="http://schemas.openxmlformats.org/officeDocument/2006/relationships/hyperlink" Target="https://ro.wikipedia.org/wiki/Carpa%C8%9Bii_Meridionali" TargetMode="External"/><Relationship Id="rId10" Type="http://schemas.openxmlformats.org/officeDocument/2006/relationships/hyperlink" Target="https://ro.wikipedia.org/wiki/R%C3%A2ul_Motru" TargetMode="External"/><Relationship Id="rId4" Type="http://schemas.openxmlformats.org/officeDocument/2006/relationships/hyperlink" Target="https://ro.wikipedia.org/wiki/Petro%C8%99ani" TargetMode="External"/><Relationship Id="rId9" Type="http://schemas.openxmlformats.org/officeDocument/2006/relationships/hyperlink" Target="https://ro.wikipedia.org/wiki/C%C3%A2mpia_Rom%C3%A2n%C4%83" TargetMode="External"/></Relationships>
</file>

<file path=ppt/slides/_rels/slide7.xml.rels><?xml version="1.0" encoding="UTF-8" standalone="yes"?>
<Relationships xmlns="http://schemas.openxmlformats.org/package/2006/relationships"><Relationship Id="rId13" Type="http://schemas.openxmlformats.org/officeDocument/2006/relationships/hyperlink" Target="https://ro.wikipedia.org/wiki/Jude%C8%9Bul_Teleorman" TargetMode="External"/><Relationship Id="rId18" Type="http://schemas.openxmlformats.org/officeDocument/2006/relationships/hyperlink" Target="https://ro.wikipedia.org/wiki/Slatina,_Rom%C3%A2nia" TargetMode="External"/><Relationship Id="rId26" Type="http://schemas.openxmlformats.org/officeDocument/2006/relationships/hyperlink" Target="https://ro.wikipedia.org/wiki/Subcarpa%C8%9Bii_V%C3%A2lcii" TargetMode="External"/><Relationship Id="rId3" Type="http://schemas.openxmlformats.org/officeDocument/2006/relationships/hyperlink" Target="https://ro.wikipedia.org/wiki/Carpa%C8%9Bii_Orientali" TargetMode="External"/><Relationship Id="rId21" Type="http://schemas.openxmlformats.org/officeDocument/2006/relationships/hyperlink" Target="https://ro.wikipedia.org/wiki/Islaz,_Teleorman" TargetMode="External"/><Relationship Id="rId34" Type="http://schemas.openxmlformats.org/officeDocument/2006/relationships/image" Target="../media/image11.png"/><Relationship Id="rId7" Type="http://schemas.openxmlformats.org/officeDocument/2006/relationships/hyperlink" Target="https://ro.wikipedia.org/wiki/Jude%C8%9Bul_Harghita" TargetMode="External"/><Relationship Id="rId12" Type="http://schemas.openxmlformats.org/officeDocument/2006/relationships/hyperlink" Target="https://ro.wikipedia.org/wiki/Jude%C8%9Bul_Olt" TargetMode="External"/><Relationship Id="rId17" Type="http://schemas.openxmlformats.org/officeDocument/2006/relationships/hyperlink" Target="https://ro.wikipedia.org/wiki/R%C3%A2mnicu_V%C3%A2lcea" TargetMode="External"/><Relationship Id="rId25" Type="http://schemas.openxmlformats.org/officeDocument/2006/relationships/hyperlink" Target="https://ro.wikipedia.org/w/index.php?title=Defileul_Turnu_Ro%C8%99u-Cozia&amp;action=edit&amp;redlink=1" TargetMode="External"/><Relationship Id="rId33" Type="http://schemas.openxmlformats.org/officeDocument/2006/relationships/image" Target="../media/image10.jpeg"/><Relationship Id="rId2" Type="http://schemas.openxmlformats.org/officeDocument/2006/relationships/hyperlink" Target="https://ro.wikipedia.org/wiki/Rom%C3%A2nia" TargetMode="External"/><Relationship Id="rId16" Type="http://schemas.openxmlformats.org/officeDocument/2006/relationships/hyperlink" Target="https://ro.wikipedia.org/wiki/F%C4%83g%C4%83ra%C8%99" TargetMode="External"/><Relationship Id="rId20" Type="http://schemas.openxmlformats.org/officeDocument/2006/relationships/hyperlink" Target="https://ro.wikipedia.org/wiki/Turnu_M%C4%83gurele" TargetMode="External"/><Relationship Id="rId29" Type="http://schemas.openxmlformats.org/officeDocument/2006/relationships/hyperlink" Target="https://ro.wikipedia.org/wiki/Turnu_Ro%C8%99u,_Sibiu" TargetMode="External"/><Relationship Id="rId1" Type="http://schemas.openxmlformats.org/officeDocument/2006/relationships/slideLayout" Target="../slideLayouts/slideLayout2.xml"/><Relationship Id="rId6" Type="http://schemas.openxmlformats.org/officeDocument/2006/relationships/hyperlink" Target="https://ro.wikipedia.org/wiki/Trec%C4%83toarea_Oltului" TargetMode="External"/><Relationship Id="rId11" Type="http://schemas.openxmlformats.org/officeDocument/2006/relationships/hyperlink" Target="https://ro.wikipedia.org/wiki/Jude%C8%9Bul_V%C3%A2lcea" TargetMode="External"/><Relationship Id="rId24" Type="http://schemas.openxmlformats.org/officeDocument/2006/relationships/hyperlink" Target="https://ro.wikipedia.org/wiki/Depresiunea_F%C4%83g%C4%83ra%C8%99ului" TargetMode="External"/><Relationship Id="rId32" Type="http://schemas.openxmlformats.org/officeDocument/2006/relationships/hyperlink" Target="https://ro.wikipedia.org/wiki/Debit_volumic_de_curgere" TargetMode="External"/><Relationship Id="rId5" Type="http://schemas.openxmlformats.org/officeDocument/2006/relationships/hyperlink" Target="https://ro.wikipedia.org/wiki/Mun%C8%9Bii_H%C4%83%C8%99ma%C8%99" TargetMode="External"/><Relationship Id="rId15" Type="http://schemas.openxmlformats.org/officeDocument/2006/relationships/hyperlink" Target="https://ro.wikipedia.org/wiki/Sf%C3%A2ntu_Gheorghe" TargetMode="External"/><Relationship Id="rId23" Type="http://schemas.openxmlformats.org/officeDocument/2006/relationships/hyperlink" Target="https://ro.wikipedia.org/wiki/Depresiunea_Bra%C8%99ovului" TargetMode="External"/><Relationship Id="rId28" Type="http://schemas.openxmlformats.org/officeDocument/2006/relationships/hyperlink" Target="https://ro.wikipedia.org/wiki/C%C3%A2mpia_Rom%C3%A2n%C4%83" TargetMode="External"/><Relationship Id="rId10" Type="http://schemas.openxmlformats.org/officeDocument/2006/relationships/hyperlink" Target="https://ro.wikipedia.org/wiki/Jude%C8%9Bul_Sibiu" TargetMode="External"/><Relationship Id="rId19" Type="http://schemas.openxmlformats.org/officeDocument/2006/relationships/hyperlink" Target="https://ro.wikipedia.org/wiki/Dun%C4%83re" TargetMode="External"/><Relationship Id="rId31" Type="http://schemas.openxmlformats.org/officeDocument/2006/relationships/hyperlink" Target="https://ro.wikipedia.org/wiki/Eroziune" TargetMode="External"/><Relationship Id="rId4" Type="http://schemas.openxmlformats.org/officeDocument/2006/relationships/hyperlink" Target="https://ro.wikipedia.org/wiki/Mun%C8%9Bii_Giurgeu" TargetMode="External"/><Relationship Id="rId9" Type="http://schemas.openxmlformats.org/officeDocument/2006/relationships/hyperlink" Target="https://ro.wikipedia.org/wiki/Jude%C8%9Bul_Bra%C8%99ov" TargetMode="External"/><Relationship Id="rId14" Type="http://schemas.openxmlformats.org/officeDocument/2006/relationships/hyperlink" Target="https://ro.wikipedia.org/wiki/Miercurea_Ciuc" TargetMode="External"/><Relationship Id="rId22" Type="http://schemas.openxmlformats.org/officeDocument/2006/relationships/hyperlink" Target="https://ro.wikipedia.org/wiki/Depresiunea_Ciucului" TargetMode="External"/><Relationship Id="rId27" Type="http://schemas.openxmlformats.org/officeDocument/2006/relationships/hyperlink" Target="https://ro.wikipedia.org/wiki/Podi%C8%99ul_Getic" TargetMode="External"/><Relationship Id="rId30" Type="http://schemas.openxmlformats.org/officeDocument/2006/relationships/hyperlink" Target="https://ro.wikipedia.org/wiki/Bazin_hidrografic" TargetMode="External"/><Relationship Id="rId8" Type="http://schemas.openxmlformats.org/officeDocument/2006/relationships/hyperlink" Target="https://ro.wikipedia.org/wiki/Jude%C8%9Bul_Covasna"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ro.wikipedia.org/wiki/Oxigen" TargetMode="External"/><Relationship Id="rId3" Type="http://schemas.openxmlformats.org/officeDocument/2006/relationships/hyperlink" Target="https://ro.wikipedia.org/wiki/Curs_de_ap%C4%83" TargetMode="External"/><Relationship Id="rId7" Type="http://schemas.openxmlformats.org/officeDocument/2006/relationships/hyperlink" Target="https://ro.wikipedia.org/wiki/Mla%C8%99tin%C4%83" TargetMode="External"/><Relationship Id="rId12" Type="http://schemas.openxmlformats.org/officeDocument/2006/relationships/hyperlink" Target="https://ro.wikipedia.org/wiki/Ape_subterane" TargetMode="External"/><Relationship Id="rId2" Type="http://schemas.openxmlformats.org/officeDocument/2006/relationships/hyperlink" Target="https://ro.wikipedia.org/wiki/Ap%C4%83" TargetMode="External"/><Relationship Id="rId1" Type="http://schemas.openxmlformats.org/officeDocument/2006/relationships/slideLayout" Target="../slideLayouts/slideLayout2.xml"/><Relationship Id="rId6" Type="http://schemas.openxmlformats.org/officeDocument/2006/relationships/hyperlink" Target="https://ro.wikipedia.org/wiki/Balt%C4%83" TargetMode="External"/><Relationship Id="rId11" Type="http://schemas.openxmlformats.org/officeDocument/2006/relationships/hyperlink" Target="https://ro.wikipedia.org/wiki/Ghe%C8%9Bar" TargetMode="External"/><Relationship Id="rId5" Type="http://schemas.openxmlformats.org/officeDocument/2006/relationships/hyperlink" Target="https://ro.wikipedia.org/wiki/Depresiune" TargetMode="External"/><Relationship Id="rId10" Type="http://schemas.openxmlformats.org/officeDocument/2006/relationships/hyperlink" Target="https://ro.wikipedia.org/wiki/Z%C4%83pad%C4%83" TargetMode="External"/><Relationship Id="rId4" Type="http://schemas.openxmlformats.org/officeDocument/2006/relationships/hyperlink" Target="https://ro.wikipedia.org/wiki/Lac" TargetMode="External"/><Relationship Id="rId9" Type="http://schemas.openxmlformats.org/officeDocument/2006/relationships/hyperlink" Target="https://ro.wikipedia.org/wiki/Ploai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ro.wikipedia.org/wiki/Papur%C4%83" TargetMode="External"/><Relationship Id="rId13" Type="http://schemas.openxmlformats.org/officeDocument/2006/relationships/hyperlink" Target="https://ro.wikipedia.org/wiki/Alge" TargetMode="External"/><Relationship Id="rId3" Type="http://schemas.openxmlformats.org/officeDocument/2006/relationships/hyperlink" Target="https://ro.wikipedia.org/wiki/Lac" TargetMode="External"/><Relationship Id="rId7" Type="http://schemas.openxmlformats.org/officeDocument/2006/relationships/hyperlink" Target="https://ro.wikipedia.org/wiki/Trestie" TargetMode="External"/><Relationship Id="rId12" Type="http://schemas.openxmlformats.org/officeDocument/2006/relationships/hyperlink" Target="https://ro.wikipedia.org/wiki/Nuf%C4%83r_galben" TargetMode="External"/><Relationship Id="rId2" Type="http://schemas.openxmlformats.org/officeDocument/2006/relationships/hyperlink" Target="https://ro.wikipedia.org/wiki/Ap%C4%83_st%C4%83t%C4%83toare" TargetMode="External"/><Relationship Id="rId1" Type="http://schemas.openxmlformats.org/officeDocument/2006/relationships/slideLayout" Target="../slideLayouts/slideLayout2.xml"/><Relationship Id="rId6" Type="http://schemas.openxmlformats.org/officeDocument/2006/relationships/hyperlink" Target="https://ro.wikipedia.org/wiki/Z%C4%83pad%C4%83" TargetMode="External"/><Relationship Id="rId11" Type="http://schemas.openxmlformats.org/officeDocument/2006/relationships/hyperlink" Target="https://ro.wikipedia.org/wiki/Nuf%C4%83r_alb" TargetMode="External"/><Relationship Id="rId5" Type="http://schemas.openxmlformats.org/officeDocument/2006/relationships/hyperlink" Target="https://ro.wikipedia.org/wiki/Ploaie" TargetMode="External"/><Relationship Id="rId15" Type="http://schemas.openxmlformats.org/officeDocument/2006/relationships/image" Target="../media/image12.jpeg"/><Relationship Id="rId10" Type="http://schemas.openxmlformats.org/officeDocument/2006/relationships/hyperlink" Target="https://ro.wikipedia.org/wiki/Stuf" TargetMode="External"/><Relationship Id="rId4" Type="http://schemas.openxmlformats.org/officeDocument/2006/relationships/hyperlink" Target="https://ro.wikipedia.org/wiki/Balt%C4%83" TargetMode="External"/><Relationship Id="rId9" Type="http://schemas.openxmlformats.org/officeDocument/2006/relationships/hyperlink" Target="https://ro.wikipedia.org/wiki/Salcie" TargetMode="External"/><Relationship Id="rId14" Type="http://schemas.openxmlformats.org/officeDocument/2006/relationships/hyperlink" Target="https://ro.wikipedia.org/wiki/Linti%C8%9B%C4%8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p:cNvSpPr>
            <a:spLocks noGrp="1"/>
          </p:cNvSpPr>
          <p:nvPr>
            <p:ph type="ctrTitle"/>
          </p:nvPr>
        </p:nvSpPr>
        <p:spPr>
          <a:xfrm>
            <a:off x="2000232" y="1071546"/>
            <a:ext cx="6457968" cy="1643074"/>
          </a:xfrm>
        </p:spPr>
        <p:txBody>
          <a:bodyPr/>
          <a:lstStyle/>
          <a:p>
            <a:r>
              <a:rPr lang="ro-MO" dirty="0"/>
              <a:t>Apele </a:t>
            </a:r>
            <a:r>
              <a:rPr lang="ro-MO" dirty="0" err="1"/>
              <a:t>curgatoare</a:t>
            </a:r>
            <a:r>
              <a:rPr lang="ro-MO" dirty="0"/>
              <a:t> si </a:t>
            </a:r>
            <a:r>
              <a:rPr lang="ro-MO" dirty="0" err="1"/>
              <a:t>statatoare</a:t>
            </a:r>
            <a:r>
              <a:rPr lang="ro-MO" dirty="0"/>
              <a:t> din </a:t>
            </a:r>
            <a:r>
              <a:rPr lang="ro-MO" dirty="0" err="1"/>
              <a:t>europa</a:t>
            </a:r>
            <a:r>
              <a:rPr lang="ro-MO" dirty="0"/>
              <a:t> </a:t>
            </a:r>
            <a:endParaRPr lang="en-US" dirty="0"/>
          </a:p>
        </p:txBody>
      </p:sp>
      <p:sp>
        <p:nvSpPr>
          <p:cNvPr id="5" name="Subtitlu 4"/>
          <p:cNvSpPr>
            <a:spLocks noGrp="1"/>
          </p:cNvSpPr>
          <p:nvPr>
            <p:ph type="subTitle" idx="1"/>
          </p:nvPr>
        </p:nvSpPr>
        <p:spPr/>
        <p:txBody>
          <a:bodyPr/>
          <a:lstStyle/>
          <a:p>
            <a:r>
              <a:rPr lang="ro-MO" dirty="0"/>
              <a:t>Ghinea Larisa Elena </a:t>
            </a:r>
            <a:br>
              <a:rPr lang="ro-MO" dirty="0"/>
            </a:br>
            <a:r>
              <a:rPr lang="ro-MO" dirty="0"/>
              <a:t>Modul 3 – Hidrografie </a:t>
            </a:r>
            <a:br>
              <a:rPr lang="ro-MO" dirty="0"/>
            </a:br>
            <a:r>
              <a:rPr lang="ro-MO" dirty="0"/>
              <a:t>Clasa a IX a </a:t>
            </a:r>
            <a:r>
              <a:rPr lang="ro-MO" dirty="0" err="1"/>
              <a:t>A</a:t>
            </a:r>
            <a:r>
              <a:rPr lang="ro-MO" dirty="0"/>
              <a:t> </a:t>
            </a:r>
            <a:br>
              <a:rPr lang="ro-MO" dirty="0"/>
            </a:br>
            <a:r>
              <a:rPr lang="ro-MO" dirty="0"/>
              <a:t>Prof. </a:t>
            </a:r>
            <a:r>
              <a:rPr lang="ro-MO" dirty="0" err="1"/>
              <a:t>Ardeiu</a:t>
            </a:r>
            <a:r>
              <a:rPr lang="ro-MO" dirty="0"/>
              <a:t> Daniela </a:t>
            </a:r>
            <a:endParaRPr lang="en-US" dirty="0"/>
          </a:p>
        </p:txBody>
      </p:sp>
      <p:pic>
        <p:nvPicPr>
          <p:cNvPr id="6" name="Imagine 5" descr="trei-ape-poze.jpg"/>
          <p:cNvPicPr>
            <a:picLocks noChangeAspect="1"/>
          </p:cNvPicPr>
          <p:nvPr/>
        </p:nvPicPr>
        <p:blipFill>
          <a:blip r:embed="rId2" cstate="print"/>
          <a:stretch>
            <a:fillRect/>
          </a:stretch>
        </p:blipFill>
        <p:spPr>
          <a:xfrm>
            <a:off x="5500694" y="2571744"/>
            <a:ext cx="3357554" cy="38576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vi-VN" b="1" dirty="0"/>
              <a:t>Lacul Bâlea</a:t>
            </a:r>
            <a:r>
              <a:rPr lang="ro-MO" b="1" dirty="0"/>
              <a:t> ( Romania )</a:t>
            </a:r>
            <a:endParaRPr lang="en-US" b="1" dirty="0"/>
          </a:p>
        </p:txBody>
      </p:sp>
      <p:sp>
        <p:nvSpPr>
          <p:cNvPr id="3" name="Substituent conținut 2"/>
          <p:cNvSpPr>
            <a:spLocks noGrp="1"/>
          </p:cNvSpPr>
          <p:nvPr>
            <p:ph sz="quarter" idx="1"/>
          </p:nvPr>
        </p:nvSpPr>
        <p:spPr>
          <a:xfrm>
            <a:off x="4357686" y="1600200"/>
            <a:ext cx="4429156" cy="5043510"/>
          </a:xfrm>
        </p:spPr>
        <p:txBody>
          <a:bodyPr>
            <a:normAutofit fontScale="47500" lnSpcReduction="20000"/>
          </a:bodyPr>
          <a:lstStyle/>
          <a:p>
            <a:r>
              <a:rPr lang="vi-VN" b="1" dirty="0"/>
              <a:t>Lacul Bâlea</a:t>
            </a:r>
            <a:r>
              <a:rPr lang="vi-VN" dirty="0"/>
              <a:t> este un </a:t>
            </a:r>
            <a:r>
              <a:rPr lang="vi-VN" dirty="0">
                <a:hlinkClick r:id="rId2" tooltip="Lac glaciar"/>
              </a:rPr>
              <a:t>lac glaciar</a:t>
            </a:r>
            <a:r>
              <a:rPr lang="vi-VN" dirty="0"/>
              <a:t> (format în </a:t>
            </a:r>
            <a:r>
              <a:rPr lang="vi-VN" dirty="0">
                <a:hlinkClick r:id="rId3" tooltip="Circ glaciar"/>
              </a:rPr>
              <a:t>circ glaciar</a:t>
            </a:r>
            <a:r>
              <a:rPr lang="vi-VN" dirty="0"/>
              <a:t>) situat la o altitudine de 2034 m, în </a:t>
            </a:r>
            <a:r>
              <a:rPr lang="vi-VN" dirty="0">
                <a:hlinkClick r:id="rId4" tooltip="Munții Făgăraș"/>
              </a:rPr>
              <a:t>Munții Făgăraș</a:t>
            </a:r>
            <a:r>
              <a:rPr lang="vi-VN" dirty="0"/>
              <a:t>, </a:t>
            </a:r>
            <a:r>
              <a:rPr lang="vi-VN" dirty="0">
                <a:hlinkClick r:id="rId5" tooltip="Județul Sibiu"/>
              </a:rPr>
              <a:t>Județul Sibiu</a:t>
            </a:r>
            <a:r>
              <a:rPr lang="vi-VN" dirty="0"/>
              <a:t>. Di</a:t>
            </a:r>
            <a:r>
              <a:rPr lang="ro-MO" dirty="0"/>
              <a:t>m</a:t>
            </a:r>
            <a:r>
              <a:rPr lang="vi-VN" dirty="0"/>
              <a:t>ensiunile lacului sunt: 360 m în lungime, suprafața de 46508 m</a:t>
            </a:r>
            <a:r>
              <a:rPr lang="vi-VN" baseline="30000" dirty="0"/>
              <a:t>2</a:t>
            </a:r>
            <a:r>
              <a:rPr lang="vi-VN" dirty="0"/>
              <a:t> și adâncimea de 11,35 m. În anul </a:t>
            </a:r>
            <a:r>
              <a:rPr lang="vi-VN" dirty="0">
                <a:hlinkClick r:id="rId6" tooltip="1932"/>
              </a:rPr>
              <a:t>1932</a:t>
            </a:r>
            <a:r>
              <a:rPr lang="vi-VN" dirty="0"/>
              <a:t> lacul Bâlea și o suprafață de circa 180 </a:t>
            </a:r>
            <a:r>
              <a:rPr lang="vi-VN" dirty="0">
                <a:hlinkClick r:id="rId7" tooltip="Hectar"/>
              </a:rPr>
              <a:t>ha</a:t>
            </a:r>
            <a:r>
              <a:rPr lang="vi-VN" dirty="0"/>
              <a:t> în jurul lacului au fost declarate rezervație naturală.</a:t>
            </a:r>
          </a:p>
          <a:p>
            <a:r>
              <a:rPr lang="vi-VN" dirty="0"/>
              <a:t>Cea mai veche atestare a unei ascensiuni în acest masiv a fost consemnată de către doctorul G. Lindner în jurul anului 1700, în regiunea Bâlea-Valea Doamnei. Înainte de anul 1750 o nouă mențiune precizează prezența în zonă a căpitanului Jacob Zultner, cu scopuri geografice și legate de trasarea graniței.</a:t>
            </a:r>
          </a:p>
          <a:p>
            <a:r>
              <a:rPr lang="vi-VN" dirty="0"/>
              <a:t>Un rol important în promovarea turismului l-a avut în această zonă Societatea Carpatină a Transilvaniei (SKV) – Siebenbürgischer Karpatenverein – înființată la Sibiu în anul 1880. SKV a construit mai multe drumuri de acces în munte, a efectuat un număr important de marcaje și a organizat numeroase ascensiuni de vară și iarnă, multe dintre ele în premieră. În anul 1975, pentru facilitarea accesului la cabană și la traseele de creastă, s-a amenajat linia de telecabină.</a:t>
            </a:r>
          </a:p>
          <a:p>
            <a:r>
              <a:rPr lang="vi-VN" dirty="0"/>
              <a:t>Lacul Bâlea se află la circa 77 km de la orașele </a:t>
            </a:r>
            <a:r>
              <a:rPr lang="vi-VN" dirty="0">
                <a:hlinkClick r:id="rId8" tooltip="Sibiu"/>
              </a:rPr>
              <a:t>Sibiu</a:t>
            </a:r>
            <a:r>
              <a:rPr lang="vi-VN" dirty="0"/>
              <a:t>, 68 km </a:t>
            </a:r>
            <a:r>
              <a:rPr lang="vi-VN" dirty="0">
                <a:hlinkClick r:id="rId9" tooltip="Făgăraș"/>
              </a:rPr>
              <a:t>Făgăraș</a:t>
            </a:r>
            <a:r>
              <a:rPr lang="vi-VN" dirty="0"/>
              <a:t> și 85 km de la </a:t>
            </a:r>
            <a:r>
              <a:rPr lang="vi-VN" dirty="0">
                <a:hlinkClick r:id="rId10" tooltip="Curtea de Argeș"/>
              </a:rPr>
              <a:t>Curtea de Argeș</a:t>
            </a:r>
            <a:r>
              <a:rPr lang="vi-VN" dirty="0"/>
              <a:t>. În timpul verii se poate ajunge cu </a:t>
            </a:r>
            <a:r>
              <a:rPr lang="vi-VN" dirty="0">
                <a:hlinkClick r:id="rId11" tooltip="Automobil"/>
              </a:rPr>
              <a:t>automobilul</a:t>
            </a:r>
            <a:r>
              <a:rPr lang="vi-VN" dirty="0"/>
              <a:t>, pe drumul </a:t>
            </a:r>
            <a:r>
              <a:rPr lang="vi-VN" dirty="0">
                <a:hlinkClick r:id="rId12" tooltip="Transfăgărășan"/>
              </a:rPr>
              <a:t>Transfăgărășan</a:t>
            </a:r>
            <a:r>
              <a:rPr lang="vi-VN" dirty="0"/>
              <a:t>, iar în restul timpului cu telecabina, de la </a:t>
            </a:r>
            <a:r>
              <a:rPr lang="vi-VN" dirty="0">
                <a:hlinkClick r:id="rId13" tooltip="Cabana Bâlea Cascadă — pagină inexistentă"/>
              </a:rPr>
              <a:t>cabana Bâlea Cascadă</a:t>
            </a:r>
            <a:r>
              <a:rPr lang="vi-VN" dirty="0"/>
              <a:t> din apropierea </a:t>
            </a:r>
            <a:r>
              <a:rPr lang="vi-VN" dirty="0">
                <a:hlinkClick r:id="rId14" tooltip="Cascada Bâlea"/>
              </a:rPr>
              <a:t>cascadei Bâlea</a:t>
            </a:r>
            <a:r>
              <a:rPr lang="vi-VN" dirty="0"/>
              <a:t>. În Munții Făgăraș se mai află și lacurile </a:t>
            </a:r>
            <a:r>
              <a:rPr lang="vi-VN" dirty="0">
                <a:hlinkClick r:id="rId15" tooltip="Lacul Capra"/>
              </a:rPr>
              <a:t>Capra</a:t>
            </a:r>
            <a:r>
              <a:rPr lang="vi-VN" dirty="0"/>
              <a:t>, </a:t>
            </a:r>
            <a:r>
              <a:rPr lang="vi-VN" dirty="0">
                <a:hlinkClick r:id="rId16" tooltip="Lacul Podrăgel — pagină inexistentă"/>
              </a:rPr>
              <a:t>Podrăgel</a:t>
            </a:r>
            <a:r>
              <a:rPr lang="vi-VN" dirty="0"/>
              <a:t>, </a:t>
            </a:r>
            <a:r>
              <a:rPr lang="vi-VN" dirty="0">
                <a:hlinkClick r:id="rId17" tooltip="Lacul Podragu"/>
              </a:rPr>
              <a:t>Podragu</a:t>
            </a:r>
            <a:r>
              <a:rPr lang="vi-VN" dirty="0"/>
              <a:t>, </a:t>
            </a:r>
            <a:r>
              <a:rPr lang="vi-VN" dirty="0">
                <a:hlinkClick r:id="rId18" tooltip="Lacul Avrig"/>
              </a:rPr>
              <a:t>Avrig</a:t>
            </a:r>
            <a:r>
              <a:rPr lang="vi-VN" dirty="0"/>
              <a:t>, </a:t>
            </a:r>
            <a:r>
              <a:rPr lang="vi-VN" dirty="0">
                <a:hlinkClick r:id="rId19" tooltip="Lacul Urlea — pagină inexistentă"/>
              </a:rPr>
              <a:t>Urlea</a:t>
            </a:r>
            <a:r>
              <a:rPr lang="vi-VN" dirty="0"/>
              <a:t>, etc.</a:t>
            </a:r>
          </a:p>
          <a:p>
            <a:r>
              <a:rPr lang="vi-VN" dirty="0"/>
              <a:t>În anul </a:t>
            </a:r>
            <a:r>
              <a:rPr lang="vi-VN" dirty="0">
                <a:hlinkClick r:id="rId20" tooltip="2006"/>
              </a:rPr>
              <a:t>2006</a:t>
            </a:r>
            <a:r>
              <a:rPr lang="vi-VN" dirty="0"/>
              <a:t> a fost construit în apropierea lacului Bâlea primul hotel de gheață din </a:t>
            </a:r>
            <a:r>
              <a:rPr lang="vi-VN" dirty="0">
                <a:hlinkClick r:id="rId21" tooltip="Europa de Est"/>
              </a:rPr>
              <a:t>Europa de Est</a:t>
            </a:r>
            <a:r>
              <a:rPr lang="vi-VN" dirty="0"/>
              <a:t> în forma unui </a:t>
            </a:r>
            <a:r>
              <a:rPr lang="vi-VN" dirty="0">
                <a:hlinkClick r:id="rId22" tooltip="Iglu"/>
              </a:rPr>
              <a:t>iglu</a:t>
            </a:r>
            <a:r>
              <a:rPr lang="vi-VN" dirty="0"/>
              <a:t> de 16 locuri. Acesta se construiește în fiecare an, în timpul iernii, în perioada ianuarie - martie, din blocurile de gheață luate din lacul Bâlea. </a:t>
            </a:r>
          </a:p>
          <a:p>
            <a:endParaRPr lang="en-US" dirty="0"/>
          </a:p>
        </p:txBody>
      </p:sp>
      <p:pic>
        <p:nvPicPr>
          <p:cNvPr id="5" name="Imagine 4" descr="32381697942_ace0691c01_b.jpg"/>
          <p:cNvPicPr>
            <a:picLocks noChangeAspect="1"/>
          </p:cNvPicPr>
          <p:nvPr/>
        </p:nvPicPr>
        <p:blipFill>
          <a:blip r:embed="rId23"/>
          <a:stretch>
            <a:fillRect/>
          </a:stretch>
        </p:blipFill>
        <p:spPr>
          <a:xfrm>
            <a:off x="500034" y="2143116"/>
            <a:ext cx="3643338" cy="385765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vi-VN" b="1" dirty="0"/>
              <a:t>Turbăria</a:t>
            </a:r>
            <a:endParaRPr lang="en-US" dirty="0"/>
          </a:p>
        </p:txBody>
      </p:sp>
      <p:sp>
        <p:nvSpPr>
          <p:cNvPr id="3" name="Substituent conținut 2"/>
          <p:cNvSpPr>
            <a:spLocks noGrp="1"/>
          </p:cNvSpPr>
          <p:nvPr>
            <p:ph sz="quarter" idx="1"/>
          </p:nvPr>
        </p:nvSpPr>
        <p:spPr>
          <a:xfrm>
            <a:off x="4071934" y="1600200"/>
            <a:ext cx="4572032" cy="5114948"/>
          </a:xfrm>
        </p:spPr>
        <p:txBody>
          <a:bodyPr>
            <a:normAutofit fontScale="62500" lnSpcReduction="20000"/>
          </a:bodyPr>
          <a:lstStyle/>
          <a:p>
            <a:r>
              <a:rPr lang="vi-VN" b="1" dirty="0"/>
              <a:t>Turbăria</a:t>
            </a:r>
            <a:r>
              <a:rPr lang="vi-VN" dirty="0"/>
              <a:t> (</a:t>
            </a:r>
            <a:r>
              <a:rPr lang="vi-VN" b="1" dirty="0"/>
              <a:t>mlaștina</a:t>
            </a:r>
            <a:r>
              <a:rPr lang="vi-VN" dirty="0"/>
              <a:t>, </a:t>
            </a:r>
            <a:r>
              <a:rPr lang="vi-VN" b="1" dirty="0"/>
              <a:t>smârcul</a:t>
            </a:r>
            <a:r>
              <a:rPr lang="vi-VN" dirty="0"/>
              <a:t> sau </a:t>
            </a:r>
            <a:r>
              <a:rPr lang="vi-VN" b="1" dirty="0"/>
              <a:t>tinovul</a:t>
            </a:r>
            <a:r>
              <a:rPr lang="vi-VN" dirty="0"/>
              <a:t>) este un </a:t>
            </a:r>
            <a:r>
              <a:rPr lang="vi-VN" dirty="0">
                <a:hlinkClick r:id="rId2" tooltip="Biotop"/>
              </a:rPr>
              <a:t>biotop</a:t>
            </a:r>
            <a:r>
              <a:rPr lang="vi-VN" dirty="0"/>
              <a:t> caracterizat printr-un teren umed mlăștinos, un loc mocirlos (acoperit cu vegetație), un ochi de apă pe un teren mlăștinos. Din punct de vedere al </a:t>
            </a:r>
            <a:r>
              <a:rPr lang="vi-VN" dirty="0">
                <a:hlinkClick r:id="rId3" tooltip="Relief"/>
              </a:rPr>
              <a:t>reliefului</a:t>
            </a:r>
            <a:r>
              <a:rPr lang="vi-VN" dirty="0"/>
              <a:t>, turbăria (mlaștina) se formează într-o </a:t>
            </a:r>
            <a:r>
              <a:rPr lang="vi-VN" dirty="0">
                <a:hlinkClick r:id="rId4" tooltip="Depresiune"/>
              </a:rPr>
              <a:t>depresiune de teren</a:t>
            </a:r>
            <a:r>
              <a:rPr lang="vi-VN" dirty="0"/>
              <a:t>, fără scurgere, pe care se adună și stagnează apa într-un strat subțire, deseori nepermanent.</a:t>
            </a:r>
          </a:p>
          <a:p>
            <a:r>
              <a:rPr lang="vi-VN" dirty="0"/>
              <a:t>Se deosebesc:</a:t>
            </a:r>
          </a:p>
          <a:p>
            <a:r>
              <a:rPr lang="vi-VN" dirty="0"/>
              <a:t>Turbăria (mlaștina oligotrofă) </a:t>
            </a:r>
            <a:r>
              <a:rPr lang="vi-VN" i="1" dirty="0"/>
              <a:t>de </a:t>
            </a:r>
            <a:r>
              <a:rPr lang="vi-VN" i="1" dirty="0">
                <a:hlinkClick r:id="rId5" tooltip="Platou — pagină inexistentă"/>
              </a:rPr>
              <a:t>platou</a:t>
            </a:r>
            <a:r>
              <a:rPr lang="vi-VN" dirty="0"/>
              <a:t> și </a:t>
            </a:r>
            <a:r>
              <a:rPr lang="vi-VN" i="1" dirty="0">
                <a:hlinkClick r:id="rId6" tooltip="Altitudine"/>
              </a:rPr>
              <a:t>altitudine</a:t>
            </a:r>
            <a:r>
              <a:rPr lang="vi-VN" dirty="0"/>
              <a:t>, situată la o înălțime relativ mare, cu o floră și faună specifică, cu precădere </a:t>
            </a:r>
            <a:r>
              <a:rPr lang="vi-VN" dirty="0">
                <a:hlinkClick r:id="rId7" tooltip="Mușchi (plantă)"/>
              </a:rPr>
              <a:t>mușchi</a:t>
            </a:r>
            <a:r>
              <a:rPr lang="vi-VN" dirty="0"/>
              <a:t>. În regiune se găsesc depozite de </a:t>
            </a:r>
            <a:r>
              <a:rPr lang="vi-VN" dirty="0">
                <a:hlinkClick r:id="rId8" tooltip="Turbă"/>
              </a:rPr>
              <a:t>turbă</a:t>
            </a:r>
            <a:r>
              <a:rPr lang="vi-VN" dirty="0"/>
              <a:t>, exploatarea lor și agricultura intensivă periclitând echilibrul ecologic al regiunii. Asemenea regiuni mai mari se pot aminti în </a:t>
            </a:r>
            <a:r>
              <a:rPr lang="vi-VN" dirty="0">
                <a:hlinkClick r:id="rId9" tooltip="Siberia"/>
              </a:rPr>
              <a:t>Siberia</a:t>
            </a:r>
            <a:r>
              <a:rPr lang="vi-VN" dirty="0"/>
              <a:t> de Vest și </a:t>
            </a:r>
            <a:r>
              <a:rPr lang="vi-VN" dirty="0">
                <a:hlinkClick r:id="rId10" tooltip="Canada"/>
              </a:rPr>
              <a:t>Canada</a:t>
            </a:r>
            <a:r>
              <a:rPr lang="vi-VN" dirty="0"/>
              <a:t>.</a:t>
            </a:r>
          </a:p>
          <a:p>
            <a:r>
              <a:rPr lang="vi-VN" dirty="0"/>
              <a:t>Smârcul sau tinovul (mlaștina eutrofă), situată la o altitudine relativ joasă. Acestea sunt situate pe terenuri plane sau ușor concave unde pânza de </a:t>
            </a:r>
            <a:r>
              <a:rPr lang="vi-VN" dirty="0">
                <a:hlinkClick r:id="rId11" tooltip="Apă freatică"/>
              </a:rPr>
              <a:t>apă freatică</a:t>
            </a:r>
            <a:r>
              <a:rPr lang="vi-VN" dirty="0"/>
              <a:t> este aproape de suprafață, pe cursurile inferioare ale unor ape curgătoare bogate în </a:t>
            </a:r>
            <a:r>
              <a:rPr lang="vi-VN" dirty="0">
                <a:hlinkClick r:id="rId12" tooltip="Meandre"/>
              </a:rPr>
              <a:t>meandre</a:t>
            </a:r>
            <a:r>
              <a:rPr lang="vi-VN" dirty="0"/>
              <a:t> sau la gurile lor de vărsare, precum </a:t>
            </a:r>
            <a:r>
              <a:rPr lang="vi-VN" dirty="0">
                <a:hlinkClick r:id="rId13" tooltip="Delta Dunării"/>
              </a:rPr>
              <a:t>Delta Dunării</a:t>
            </a:r>
            <a:r>
              <a:rPr lang="vi-VN" dirty="0"/>
              <a:t>.</a:t>
            </a:r>
          </a:p>
          <a:p>
            <a:endParaRPr lang="en-US" dirty="0"/>
          </a:p>
        </p:txBody>
      </p:sp>
      <p:pic>
        <p:nvPicPr>
          <p:cNvPr id="4" name="Imagine 3" descr="1200px-Lütt-Witt_Moor-2.jpg"/>
          <p:cNvPicPr>
            <a:picLocks noChangeAspect="1"/>
          </p:cNvPicPr>
          <p:nvPr/>
        </p:nvPicPr>
        <p:blipFill>
          <a:blip r:embed="rId14"/>
          <a:stretch>
            <a:fillRect/>
          </a:stretch>
        </p:blipFill>
        <p:spPr>
          <a:xfrm>
            <a:off x="357158" y="2428868"/>
            <a:ext cx="3657600" cy="32147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vi-VN" b="1" dirty="0"/>
              <a:t>Marea Moartă</a:t>
            </a:r>
            <a:endParaRPr lang="en-US" dirty="0"/>
          </a:p>
        </p:txBody>
      </p:sp>
      <p:sp>
        <p:nvSpPr>
          <p:cNvPr id="3" name="Substituent conținut 2"/>
          <p:cNvSpPr>
            <a:spLocks noGrp="1"/>
          </p:cNvSpPr>
          <p:nvPr>
            <p:ph sz="quarter" idx="1"/>
          </p:nvPr>
        </p:nvSpPr>
        <p:spPr>
          <a:xfrm>
            <a:off x="4143372" y="1571612"/>
            <a:ext cx="4643470" cy="5143536"/>
          </a:xfrm>
        </p:spPr>
        <p:txBody>
          <a:bodyPr>
            <a:normAutofit fontScale="62500" lnSpcReduction="20000"/>
          </a:bodyPr>
          <a:lstStyle/>
          <a:p>
            <a:r>
              <a:rPr lang="vi-VN" b="1" dirty="0"/>
              <a:t>Marea Moartă</a:t>
            </a:r>
            <a:r>
              <a:rPr lang="vi-VN" dirty="0"/>
              <a:t>, în </a:t>
            </a:r>
            <a:r>
              <a:rPr lang="vi-VN" dirty="0">
                <a:hlinkClick r:id="rId2" tooltip="Ebraică"/>
              </a:rPr>
              <a:t>ebraică</a:t>
            </a:r>
            <a:r>
              <a:rPr lang="vi-VN" dirty="0"/>
              <a:t> (</a:t>
            </a:r>
            <a:r>
              <a:rPr lang="he-IL" dirty="0"/>
              <a:t>ים המלח) </a:t>
            </a:r>
            <a:r>
              <a:rPr lang="vi-VN" i="1" dirty="0"/>
              <a:t>Yam HaMelach</a:t>
            </a:r>
            <a:r>
              <a:rPr lang="vi-VN" dirty="0"/>
              <a:t>, respectiv în </a:t>
            </a:r>
            <a:r>
              <a:rPr lang="vi-VN" dirty="0">
                <a:hlinkClick r:id="rId3" tooltip="Arabă"/>
              </a:rPr>
              <a:t>arabă</a:t>
            </a:r>
            <a:r>
              <a:rPr lang="vi-VN" dirty="0"/>
              <a:t> „Marea Sărată“ (este un </a:t>
            </a:r>
            <a:r>
              <a:rPr lang="vi-VN" dirty="0">
                <a:hlinkClick r:id="rId4" tooltip="Lac"/>
              </a:rPr>
              <a:t>lac</a:t>
            </a:r>
            <a:r>
              <a:rPr lang="vi-VN" dirty="0"/>
              <a:t> (</a:t>
            </a:r>
            <a:r>
              <a:rPr lang="vi-VN" i="1" dirty="0">
                <a:hlinkClick r:id="rId5" tooltip="Mare închisă"/>
              </a:rPr>
              <a:t>mare închisă</a:t>
            </a:r>
            <a:r>
              <a:rPr lang="vi-VN" dirty="0"/>
              <a:t>) fără legătură cu </a:t>
            </a:r>
            <a:r>
              <a:rPr lang="vi-VN" dirty="0">
                <a:hlinkClick r:id="rId6" tooltip="Oceanul planetar"/>
              </a:rPr>
              <a:t>oceanul planetar</a:t>
            </a:r>
            <a:r>
              <a:rPr lang="vi-VN" dirty="0"/>
              <a:t>. Apa sărată este adunată aici în </a:t>
            </a:r>
            <a:r>
              <a:rPr lang="vi-VN" dirty="0">
                <a:hlinkClick r:id="rId7" tooltip="Depresiunea tectonică a Iordanului"/>
              </a:rPr>
              <a:t>depresiunea Iordanului</a:t>
            </a:r>
            <a:r>
              <a:rPr lang="vi-VN" dirty="0"/>
              <a:t> care este continuarea nordică a „Marelui rift sau Marea falie Siro-Africană”. Singura apă curgătoare care o alimentează este râul </a:t>
            </a:r>
            <a:r>
              <a:rPr lang="vi-VN" dirty="0">
                <a:hlinkClick r:id="rId8" tooltip="Râul Iordan"/>
              </a:rPr>
              <a:t>Iordan</a:t>
            </a:r>
            <a:r>
              <a:rPr lang="vi-VN" dirty="0"/>
              <a:t>, care este granița naturală dintre </a:t>
            </a:r>
            <a:r>
              <a:rPr lang="vi-VN" dirty="0">
                <a:hlinkClick r:id="rId9" tooltip="Israel"/>
              </a:rPr>
              <a:t>Israel</a:t>
            </a:r>
            <a:r>
              <a:rPr lang="vi-VN" dirty="0"/>
              <a:t>, </a:t>
            </a:r>
            <a:r>
              <a:rPr lang="vi-VN" dirty="0">
                <a:hlinkClick r:id="rId10" tooltip="Cisiordania"/>
              </a:rPr>
              <a:t>Cisiordania</a:t>
            </a:r>
            <a:r>
              <a:rPr lang="vi-VN" dirty="0"/>
              <a:t> și </a:t>
            </a:r>
            <a:r>
              <a:rPr lang="vi-VN" dirty="0">
                <a:hlinkClick r:id="rId11" tooltip="Iordania"/>
              </a:rPr>
              <a:t>Iordania</a:t>
            </a:r>
            <a:r>
              <a:rPr lang="vi-VN" dirty="0"/>
              <a:t>, iar iarna, în anotimpul ploios, o parte din șuvoaiele de apă care se adună din deșertul înconjurător se scurg tot aici.</a:t>
            </a:r>
          </a:p>
          <a:p>
            <a:r>
              <a:rPr lang="vi-VN" dirty="0"/>
              <a:t>Marea Moartă are oglinda apei la 427 m sub nivelul mării, țărmul înconjurător fiind astfel terenul uscat cu </a:t>
            </a:r>
            <a:r>
              <a:rPr lang="vi-VN" dirty="0">
                <a:hlinkClick r:id="rId12" tooltip="Altitudine"/>
              </a:rPr>
              <a:t>altitudinea</a:t>
            </a:r>
            <a:r>
              <a:rPr lang="vi-VN" dirty="0"/>
              <a:t> cea mai joasă de pe glob, marea deținând de asemenea recordul corpului de apă cel mai jos de pe pământ. Nivelul apei scade în fiecare an cu aproximativ un metru, un proces care accelerează, existând pericolul de secare a mării.</a:t>
            </a:r>
          </a:p>
          <a:p>
            <a:r>
              <a:rPr lang="vi-VN" dirty="0"/>
              <a:t>Conținutul total de săruri, adică </a:t>
            </a:r>
            <a:r>
              <a:rPr lang="vi-VN" dirty="0">
                <a:hlinkClick r:id="rId13" tooltip="Salinitate"/>
              </a:rPr>
              <a:t>salinitatea</a:t>
            </a:r>
            <a:r>
              <a:rPr lang="vi-VN" dirty="0"/>
              <a:t> apei, a ajuns în 2011 la 34.2%, acesta fiind unul din cele mai sărate corpuri de apă din lume, de 9.6 ori mai sărat decât oceanul planetar. Conținutul extrem de săruri este foarte neprielnic vieții și de aici numele de Marea Moartă.</a:t>
            </a:r>
          </a:p>
          <a:p>
            <a:r>
              <a:rPr lang="vi-VN" dirty="0"/>
              <a:t>Alte recorduri: este corpul de apă cu cea mai mare concentrație de brom din lume și lacul hipersalin cel mai adânc de pe pământ (306 metri).</a:t>
            </a:r>
          </a:p>
          <a:p>
            <a:endParaRPr lang="en-US" dirty="0"/>
          </a:p>
        </p:txBody>
      </p:sp>
      <p:pic>
        <p:nvPicPr>
          <p:cNvPr id="4" name="Imagine 3" descr="dead-sea-820x390.jpg"/>
          <p:cNvPicPr>
            <a:picLocks noChangeAspect="1"/>
          </p:cNvPicPr>
          <p:nvPr/>
        </p:nvPicPr>
        <p:blipFill>
          <a:blip r:embed="rId14"/>
          <a:stretch>
            <a:fillRect/>
          </a:stretch>
        </p:blipFill>
        <p:spPr>
          <a:xfrm>
            <a:off x="142844" y="4357694"/>
            <a:ext cx="3857652" cy="2214552"/>
          </a:xfrm>
          <a:prstGeom prst="rect">
            <a:avLst/>
          </a:prstGeom>
        </p:spPr>
      </p:pic>
      <p:pic>
        <p:nvPicPr>
          <p:cNvPr id="5" name="Imagine 4" descr="iordania-marea-moarta-vedere-plaja_lk8j.jpg"/>
          <p:cNvPicPr>
            <a:picLocks noChangeAspect="1"/>
          </p:cNvPicPr>
          <p:nvPr/>
        </p:nvPicPr>
        <p:blipFill>
          <a:blip r:embed="rId15" cstate="print"/>
          <a:stretch>
            <a:fillRect/>
          </a:stretch>
        </p:blipFill>
        <p:spPr>
          <a:xfrm>
            <a:off x="214282" y="1857364"/>
            <a:ext cx="3286148" cy="210445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
          </p:nvPr>
        </p:nvSpPr>
        <p:spPr>
          <a:xfrm>
            <a:off x="1857356" y="1785926"/>
            <a:ext cx="6067444" cy="1285884"/>
          </a:xfrm>
        </p:spPr>
        <p:txBody>
          <a:bodyPr/>
          <a:lstStyle/>
          <a:p>
            <a:r>
              <a:rPr lang="ro-MO" dirty="0" err="1"/>
              <a:t>Multumesc</a:t>
            </a:r>
            <a:r>
              <a:rPr lang="ro-MO" dirty="0"/>
              <a:t> pentru vizionare !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MO" b="1" dirty="0"/>
              <a:t>Apele </a:t>
            </a:r>
            <a:r>
              <a:rPr lang="ro-MO" b="1" dirty="0" err="1"/>
              <a:t>curgatoare</a:t>
            </a:r>
            <a:r>
              <a:rPr lang="ro-MO" b="1" dirty="0"/>
              <a:t> </a:t>
            </a:r>
            <a:endParaRPr lang="en-US" b="1" dirty="0"/>
          </a:p>
        </p:txBody>
      </p:sp>
      <p:sp>
        <p:nvSpPr>
          <p:cNvPr id="3" name="Substituent conținut 2"/>
          <p:cNvSpPr>
            <a:spLocks noGrp="1"/>
          </p:cNvSpPr>
          <p:nvPr>
            <p:ph sz="quarter" idx="1"/>
          </p:nvPr>
        </p:nvSpPr>
        <p:spPr/>
        <p:txBody>
          <a:bodyPr>
            <a:normAutofit fontScale="55000" lnSpcReduction="20000"/>
          </a:bodyPr>
          <a:lstStyle/>
          <a:p>
            <a:r>
              <a:rPr lang="vi-VN" b="1" dirty="0"/>
              <a:t>Apa curgătoare</a:t>
            </a:r>
            <a:r>
              <a:rPr lang="vi-VN" dirty="0"/>
              <a:t> este o </a:t>
            </a:r>
            <a:r>
              <a:rPr lang="vi-VN" dirty="0">
                <a:hlinkClick r:id="rId2" tooltip="Apă"/>
              </a:rPr>
              <a:t>apă</a:t>
            </a:r>
            <a:r>
              <a:rPr lang="vi-VN" dirty="0"/>
              <a:t> care curge pe o </a:t>
            </a:r>
            <a:r>
              <a:rPr lang="vi-VN" dirty="0">
                <a:hlinkClick r:id="rId3" tooltip="Albie"/>
              </a:rPr>
              <a:t>albie</a:t>
            </a:r>
            <a:r>
              <a:rPr lang="vi-VN" dirty="0"/>
              <a:t> și se varsă în altă apă,</a:t>
            </a:r>
            <a:r>
              <a:rPr lang="vi-VN" baseline="30000" dirty="0"/>
              <a:t> </a:t>
            </a:r>
            <a:r>
              <a:rPr lang="vi-VN" dirty="0"/>
              <a:t>curgătoare sau stătătoare (</a:t>
            </a:r>
            <a:r>
              <a:rPr lang="vi-VN" dirty="0">
                <a:hlinkClick r:id="rId4" tooltip="Lac"/>
              </a:rPr>
              <a:t>lac</a:t>
            </a:r>
            <a:r>
              <a:rPr lang="vi-VN" dirty="0"/>
              <a:t>, </a:t>
            </a:r>
            <a:r>
              <a:rPr lang="vi-VN" dirty="0">
                <a:hlinkClick r:id="rId5" tooltip="Mare"/>
              </a:rPr>
              <a:t>mare</a:t>
            </a:r>
            <a:r>
              <a:rPr lang="vi-VN" dirty="0"/>
              <a:t> sau </a:t>
            </a:r>
            <a:r>
              <a:rPr lang="vi-VN" dirty="0">
                <a:hlinkClick r:id="rId6" tooltip="Ocean"/>
              </a:rPr>
              <a:t>ocean</a:t>
            </a:r>
            <a:r>
              <a:rPr lang="vi-VN" dirty="0"/>
              <a:t>).</a:t>
            </a:r>
          </a:p>
          <a:p>
            <a:r>
              <a:rPr lang="vi-VN" dirty="0"/>
              <a:t>În categoria "ape curgătoare" se încadrează următoarele tipuri de cursuri de </a:t>
            </a:r>
            <a:r>
              <a:rPr lang="vi-VN" dirty="0">
                <a:hlinkClick r:id="rId7" tooltip="Apă dulce"/>
              </a:rPr>
              <a:t>apă dulce</a:t>
            </a:r>
            <a:r>
              <a:rPr lang="vi-VN" dirty="0"/>
              <a:t>:</a:t>
            </a:r>
          </a:p>
          <a:p>
            <a:r>
              <a:rPr lang="vi-VN" dirty="0"/>
              <a:t>curs de apă periodic</a:t>
            </a:r>
          </a:p>
          <a:p>
            <a:pPr lvl="1"/>
            <a:r>
              <a:rPr lang="vi-VN" dirty="0">
                <a:hlinkClick r:id="rId8" tooltip="Torent"/>
              </a:rPr>
              <a:t>Torent</a:t>
            </a:r>
            <a:endParaRPr lang="vi-VN" dirty="0"/>
          </a:p>
          <a:p>
            <a:r>
              <a:rPr lang="vi-VN" dirty="0"/>
              <a:t>curs de apă permanent natural</a:t>
            </a:r>
          </a:p>
          <a:p>
            <a:pPr lvl="1"/>
            <a:r>
              <a:rPr lang="vi-VN" dirty="0">
                <a:hlinkClick r:id="rId9" tooltip="Pârâu"/>
              </a:rPr>
              <a:t>Pârâu</a:t>
            </a:r>
            <a:r>
              <a:rPr lang="vi-VN" dirty="0"/>
              <a:t>;</a:t>
            </a:r>
          </a:p>
          <a:p>
            <a:pPr lvl="1"/>
            <a:r>
              <a:rPr lang="vi-VN" dirty="0">
                <a:hlinkClick r:id="rId10" tooltip="Râu"/>
              </a:rPr>
              <a:t>Râu</a:t>
            </a:r>
            <a:r>
              <a:rPr lang="vi-VN" dirty="0"/>
              <a:t>;</a:t>
            </a:r>
          </a:p>
          <a:p>
            <a:pPr lvl="1"/>
            <a:r>
              <a:rPr lang="vi-VN" dirty="0">
                <a:hlinkClick r:id="rId11" tooltip="Fluviu"/>
              </a:rPr>
              <a:t>Fluviu</a:t>
            </a:r>
            <a:r>
              <a:rPr lang="vi-VN" dirty="0"/>
              <a:t>.</a:t>
            </a:r>
          </a:p>
          <a:p>
            <a:r>
              <a:rPr lang="vi-VN" dirty="0"/>
              <a:t>curs de apă permanent artificial</a:t>
            </a:r>
          </a:p>
          <a:p>
            <a:pPr lvl="1"/>
            <a:r>
              <a:rPr lang="vi-VN" dirty="0">
                <a:hlinkClick r:id="rId12" tooltip="Canal (geografie)"/>
              </a:rPr>
              <a:t>Canal (geografie)</a:t>
            </a:r>
            <a:endParaRPr lang="vi-VN" dirty="0"/>
          </a:p>
          <a:p>
            <a:r>
              <a:rPr lang="vi-VN" dirty="0"/>
              <a:t>O porțiune dintr-o apă curgătoare, în care apa curge lin și albia prezintă o adâncitură, de obicei săpată în stâncă, se numește </a:t>
            </a:r>
            <a:r>
              <a:rPr lang="vi-VN" i="1" dirty="0"/>
              <a:t>galdan</a:t>
            </a:r>
            <a:r>
              <a:rPr lang="vi-VN" dirty="0"/>
              <a:t>.</a:t>
            </a:r>
          </a:p>
          <a:p>
            <a:r>
              <a:rPr lang="vi-VN" dirty="0"/>
              <a:t>Râurile, sau alte corpuri de apă curgătoare, nu transportă numai apă ci și </a:t>
            </a:r>
            <a:r>
              <a:rPr lang="vi-VN" dirty="0">
                <a:hlinkClick r:id="rId13" tooltip="Sediment"/>
              </a:rPr>
              <a:t>sedimente</a:t>
            </a:r>
            <a:r>
              <a:rPr lang="vi-VN" dirty="0"/>
              <a:t> și </a:t>
            </a:r>
            <a:r>
              <a:rPr lang="vi-VN" dirty="0">
                <a:hlinkClick r:id="rId14" tooltip="Aluviune"/>
              </a:rPr>
              <a:t>aluviuni</a:t>
            </a:r>
            <a:r>
              <a:rPr lang="vi-VN" dirty="0"/>
              <a:t> (scurgere solidă). În zonele cu viteză mică de curgere, acestea se depun și duc la </a:t>
            </a:r>
            <a:r>
              <a:rPr lang="vi-VN" dirty="0">
                <a:hlinkClick r:id="rId15" tooltip="Colmatare"/>
              </a:rPr>
              <a:t>colmatarea</a:t>
            </a:r>
            <a:r>
              <a:rPr lang="vi-VN" dirty="0"/>
              <a:t> </a:t>
            </a:r>
            <a:r>
              <a:rPr lang="vi-VN" dirty="0">
                <a:hlinkClick r:id="rId3" tooltip="Albie"/>
              </a:rPr>
              <a:t>albiei</a:t>
            </a:r>
            <a:r>
              <a:rPr lang="vi-VN" dirty="0"/>
              <a:t>.</a:t>
            </a:r>
          </a:p>
          <a:p>
            <a:r>
              <a:rPr lang="vi-VN" dirty="0"/>
              <a:t>Un curs de apă subteran se numește </a:t>
            </a:r>
            <a:r>
              <a:rPr lang="vi-VN" i="1" dirty="0">
                <a:hlinkClick r:id="rId16" tooltip="Acvifer"/>
              </a:rPr>
              <a:t>acvifer</a:t>
            </a:r>
            <a:r>
              <a:rPr lang="vi-VN" dirty="0"/>
              <a:t>.</a:t>
            </a:r>
            <a:r>
              <a:rPr lang="vi-VN" baseline="30000" dirty="0"/>
              <a:t> </a:t>
            </a:r>
            <a:r>
              <a:rPr lang="vi-VN" dirty="0"/>
              <a:t> În subteran, apa curge prin pământul poros, de obicei prin </a:t>
            </a:r>
            <a:r>
              <a:rPr lang="vi-VN" dirty="0">
                <a:hlinkClick r:id="rId17" tooltip="Pietriș"/>
              </a:rPr>
              <a:t>pietriș</a:t>
            </a:r>
            <a:r>
              <a:rPr lang="vi-VN" dirty="0"/>
              <a:t> și uneori prin </a:t>
            </a:r>
            <a:r>
              <a:rPr lang="vi-VN" dirty="0">
                <a:hlinkClick r:id="rId18" tooltip="Nisip"/>
              </a:rPr>
              <a:t>nisip</a:t>
            </a:r>
            <a:r>
              <a:rPr lang="vi-VN" dirty="0"/>
              <a:t>, similar cu apa de suprafață, sub formă de râuri. Apa este reținută în formă de lacuri subterane în zonele cu pământ neporos, de obicei stâncă sau </a:t>
            </a:r>
            <a:r>
              <a:rPr lang="vi-VN" dirty="0">
                <a:hlinkClick r:id="rId19" tooltip="Argilă"/>
              </a:rPr>
              <a:t>argilă</a:t>
            </a:r>
            <a:r>
              <a:rPr lang="vi-VN" dirty="0"/>
              <a:t>.</a:t>
            </a:r>
            <a:r>
              <a:rPr lang="vi-VN" baseline="30000" dirty="0"/>
              <a:t> </a:t>
            </a:r>
            <a:r>
              <a:rPr lang="vi-VN" dirty="0"/>
              <a:t> Poate ieși la suprafață ca </a:t>
            </a:r>
            <a:r>
              <a:rPr lang="vi-VN" dirty="0">
                <a:hlinkClick r:id="rId20" tooltip="Izvor"/>
              </a:rPr>
              <a:t>izvor</a:t>
            </a:r>
            <a:r>
              <a:rPr lang="vi-VN" dirty="0"/>
              <a:t>, uneori ca </a:t>
            </a:r>
            <a:r>
              <a:rPr lang="vi-VN" dirty="0">
                <a:hlinkClick r:id="rId21" tooltip="Izbuc (geologie)"/>
              </a:rPr>
              <a:t>izbuc</a:t>
            </a:r>
            <a:r>
              <a:rPr lang="vi-VN" dirty="0"/>
              <a:t>. Izbuc se numește locul de ieșire la suprafață, de obicei virulentă, a unui curs de apă subteran. Ieșirea apei se poate face fie permanent, fie cu intermitențe, la intervale de timp foarte precise.</a:t>
            </a:r>
          </a:p>
          <a:p>
            <a:r>
              <a:rPr lang="vi-VN" dirty="0"/>
              <a:t>Atunci când o apă curgătoare trece prin zone cu relief accidentat, se produce uneori o cădere de apă, care poartă denumirea de </a:t>
            </a:r>
            <a:r>
              <a:rPr lang="vi-VN" dirty="0">
                <a:hlinkClick r:id="rId22" tooltip="Cascadă"/>
              </a:rPr>
              <a:t>cascadă</a:t>
            </a:r>
            <a:r>
              <a:rPr lang="vi-VN" dirty="0"/>
              <a:t>.</a:t>
            </a:r>
          </a:p>
          <a:p>
            <a:r>
              <a:rPr lang="vi-VN" dirty="0"/>
              <a:t>Prin opoziție, </a:t>
            </a:r>
            <a:r>
              <a:rPr lang="vi-VN" dirty="0">
                <a:hlinkClick r:id="rId23" tooltip="Apă stătătoare"/>
              </a:rPr>
              <a:t>apă stătătoare</a:t>
            </a:r>
            <a:r>
              <a:rPr lang="vi-VN" dirty="0"/>
              <a:t> sau </a:t>
            </a:r>
            <a:r>
              <a:rPr lang="vi-VN" b="1" dirty="0"/>
              <a:t>apă stagnantă</a:t>
            </a:r>
            <a:r>
              <a:rPr lang="vi-VN" dirty="0"/>
              <a:t> se numește acea apă imobilă, care se adună în </a:t>
            </a:r>
            <a:r>
              <a:rPr lang="vi-VN" dirty="0">
                <a:hlinkClick r:id="rId24" tooltip="Depresiune"/>
              </a:rPr>
              <a:t>depresiuni</a:t>
            </a:r>
            <a:r>
              <a:rPr lang="vi-VN" dirty="0"/>
              <a:t>, respectiv în </a:t>
            </a:r>
            <a:r>
              <a:rPr lang="vi-VN" dirty="0">
                <a:hlinkClick r:id="rId4" tooltip="Lac"/>
              </a:rPr>
              <a:t>lacuri</a:t>
            </a:r>
            <a:r>
              <a:rPr lang="vi-VN" dirty="0"/>
              <a:t>, în </a:t>
            </a:r>
            <a:r>
              <a:rPr lang="vi-VN" dirty="0">
                <a:hlinkClick r:id="rId25" tooltip="Baltă"/>
              </a:rPr>
              <a:t>bălți</a:t>
            </a:r>
            <a:r>
              <a:rPr lang="vi-VN" dirty="0"/>
              <a:t>, </a:t>
            </a:r>
            <a:r>
              <a:rPr lang="vi-VN" dirty="0">
                <a:hlinkClick r:id="rId26" tooltip="Mlaștină"/>
              </a:rPr>
              <a:t>mlaștini</a:t>
            </a:r>
            <a:r>
              <a:rPr lang="vi-VN" dirty="0"/>
              <a:t> sau în alte formațiuni acvatice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MO" b="1" dirty="0"/>
              <a:t>Cascada </a:t>
            </a:r>
            <a:r>
              <a:rPr lang="ro-MO" b="1" dirty="0" err="1"/>
              <a:t>Bigar</a:t>
            </a:r>
            <a:r>
              <a:rPr lang="ro-MO" b="1" dirty="0"/>
              <a:t> (Romania)</a:t>
            </a:r>
            <a:endParaRPr lang="en-US" b="1" dirty="0"/>
          </a:p>
        </p:txBody>
      </p:sp>
      <p:sp>
        <p:nvSpPr>
          <p:cNvPr id="3" name="Substituent conținut 2"/>
          <p:cNvSpPr>
            <a:spLocks noGrp="1"/>
          </p:cNvSpPr>
          <p:nvPr>
            <p:ph sz="quarter" idx="1"/>
          </p:nvPr>
        </p:nvSpPr>
        <p:spPr>
          <a:xfrm>
            <a:off x="4000496" y="1714488"/>
            <a:ext cx="4357718" cy="4572032"/>
          </a:xfrm>
        </p:spPr>
        <p:txBody>
          <a:bodyPr>
            <a:normAutofit fontScale="55000" lnSpcReduction="20000"/>
          </a:bodyPr>
          <a:lstStyle/>
          <a:p>
            <a:r>
              <a:rPr lang="vi-VN" dirty="0"/>
              <a:t>Cascada Bigăr, cu siguranță una dintre cele mai frumoase din România, se află în județul Caraș-Severin, între localitățile Anina și Bozovici, pe Cheile Minișului, în Parcul Național Cheile Nerei-Beușnița. Accesul este extrem de facil, cascada aflându-se la câțiva metri de șoseaua DN57B, la punctul numit „Paralela 45“. </a:t>
            </a:r>
            <a:br>
              <a:rPr lang="vi-VN" dirty="0"/>
            </a:br>
            <a:r>
              <a:rPr lang="vi-VN" dirty="0"/>
              <a:t>Este formată de apele cristaline ale izbucului Bigăr, un afluent al Minișului. ce se repede tumultuos la suprafață, la ceva mai mult de 200 m mai în sus de râu. De la „nașterea” sa de sub uriașul zid de stâncă și până la impunătoarea cascadă ce-i poartă numele, izbucul le oferă turiștilor alte zeci de cascade mai mari sau mai mici. Dar și senzația de întoarcere în preistorie.</a:t>
            </a:r>
            <a:br>
              <a:rPr lang="vi-VN" dirty="0"/>
            </a:br>
            <a:r>
              <a:rPr lang="vi-VN" dirty="0"/>
              <a:t>La fel de spectaculoase sunt și Cheile Minișului, de o măreție ce impune respect și îndeamnă la meditație.</a:t>
            </a:r>
            <a:br>
              <a:rPr lang="vi-VN" dirty="0"/>
            </a:br>
            <a:r>
              <a:rPr lang="vi-VN" dirty="0"/>
              <a:t>Un pod de lemn leagă șoseaua de celălalt mal, pe care nu doar că se poate vizita cursul izbucului Bigăr, ci se și poate face un popas. Totodată, se poate coborî până la apele Minișului, de unde se poate vedea cascada Bigăr și din alte perspective. Pe același mal a fost construit și un pavilion pentru turiști.</a:t>
            </a:r>
            <a:br>
              <a:rPr lang="vi-VN" dirty="0"/>
            </a:br>
            <a:r>
              <a:rPr lang="vi-VN" dirty="0"/>
              <a:t>Cascada Bigăr este unică în felul ei tocmai datorită „faldurilor” create de izbucul Bigăr, prin permanenta depunere de calcar, și care atârnă ca niște poale peste apele Minișului. Este ceea ce a și atras atenția celor de la National Geographic, care au considerat-o a fi una dintre cele mai frumoase cascade din lume.</a:t>
            </a:r>
            <a:endParaRPr lang="en-US" dirty="0"/>
          </a:p>
        </p:txBody>
      </p:sp>
      <p:pic>
        <p:nvPicPr>
          <p:cNvPr id="4" name="Imagine 3" descr="download.jpg"/>
          <p:cNvPicPr>
            <a:picLocks noChangeAspect="1"/>
          </p:cNvPicPr>
          <p:nvPr/>
        </p:nvPicPr>
        <p:blipFill>
          <a:blip r:embed="rId2"/>
          <a:stretch>
            <a:fillRect/>
          </a:stretch>
        </p:blipFill>
        <p:spPr>
          <a:xfrm>
            <a:off x="428596" y="1928802"/>
            <a:ext cx="3286148" cy="435771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MO" b="1" dirty="0"/>
              <a:t> Fluviul Volga ( Rusia )</a:t>
            </a:r>
            <a:endParaRPr lang="en-US" b="1" dirty="0"/>
          </a:p>
        </p:txBody>
      </p:sp>
      <p:sp>
        <p:nvSpPr>
          <p:cNvPr id="3" name="Substituent conținut 2"/>
          <p:cNvSpPr>
            <a:spLocks noGrp="1"/>
          </p:cNvSpPr>
          <p:nvPr>
            <p:ph sz="quarter" idx="1"/>
          </p:nvPr>
        </p:nvSpPr>
        <p:spPr>
          <a:xfrm>
            <a:off x="3786182" y="1600200"/>
            <a:ext cx="4572032" cy="4900634"/>
          </a:xfrm>
        </p:spPr>
        <p:txBody>
          <a:bodyPr>
            <a:normAutofit fontScale="55000" lnSpcReduction="20000"/>
          </a:bodyPr>
          <a:lstStyle/>
          <a:p>
            <a:r>
              <a:rPr lang="vi-VN" dirty="0"/>
              <a:t>Volga este cel mai mare fluviu din Europa din punct de vedere al lungimii, al revărsării și al bazinului de colectare. Volga este considerat râul național al Rusiei și traversează 11 dintre cele mai mari 20 de orașe ale Rusiei. În Rusia, Volga este cunoscută sub numele de „B</a:t>
            </a:r>
            <a:r>
              <a:rPr lang="az-Cyrl-AZ" dirty="0"/>
              <a:t>олга” </a:t>
            </a:r>
            <a:r>
              <a:rPr lang="vi-VN" dirty="0"/>
              <a:t>cuvânt ce este înrudit cu un cuvânt slavic și anume „umezeala”, „umiditate”.</a:t>
            </a:r>
          </a:p>
          <a:p>
            <a:r>
              <a:rPr lang="vi-VN" dirty="0"/>
              <a:t>Fluviul Volga aparține bazinului Mării Caspice. Izvorăște din Dealurile Valdai, la 225 metri deasupra nivelului mării, la N-V de Moscova și la aproximativ 320 de kilometri S-E de </a:t>
            </a:r>
            <a:r>
              <a:rPr lang="vi-VN" dirty="0">
                <a:hlinkClick r:id="rId2" tooltip="Sankt Petersburg"/>
              </a:rPr>
              <a:t>Sankt Petersburg</a:t>
            </a:r>
            <a:r>
              <a:rPr lang="vi-VN" dirty="0"/>
              <a:t>. Volga trece la est de </a:t>
            </a:r>
            <a:r>
              <a:rPr lang="vi-VN" dirty="0">
                <a:hlinkClick r:id="rId3" tooltip="Lacul Sterj — pagină inexistentă"/>
              </a:rPr>
              <a:t>Lacul Sterj</a:t>
            </a:r>
            <a:r>
              <a:rPr lang="vi-VN" dirty="0"/>
              <a:t>, </a:t>
            </a:r>
            <a:r>
              <a:rPr lang="vi-VN" dirty="0">
                <a:hlinkClick r:id="rId4" tooltip="Tver"/>
              </a:rPr>
              <a:t>Tver</a:t>
            </a:r>
            <a:r>
              <a:rPr lang="vi-VN" dirty="0"/>
              <a:t>, </a:t>
            </a:r>
            <a:r>
              <a:rPr lang="vi-VN" dirty="0">
                <a:hlinkClick r:id="rId5" tooltip="Dubna"/>
              </a:rPr>
              <a:t>Dubna</a:t>
            </a:r>
            <a:r>
              <a:rPr lang="vi-VN" dirty="0"/>
              <a:t>, </a:t>
            </a:r>
            <a:r>
              <a:rPr lang="vi-VN" dirty="0">
                <a:hlinkClick r:id="rId6" tooltip="Rîbinsk"/>
              </a:rPr>
              <a:t>Rîbinsk</a:t>
            </a:r>
            <a:r>
              <a:rPr lang="vi-VN" dirty="0"/>
              <a:t>, </a:t>
            </a:r>
            <a:r>
              <a:rPr lang="vi-VN" dirty="0">
                <a:hlinkClick r:id="rId7" tooltip="Iaroslavl"/>
              </a:rPr>
              <a:t>Iaroslavl</a:t>
            </a:r>
            <a:r>
              <a:rPr lang="vi-VN" dirty="0"/>
              <a:t>, </a:t>
            </a:r>
            <a:r>
              <a:rPr lang="vi-VN" dirty="0">
                <a:hlinkClick r:id="rId8" tooltip="Nijni Novgorod"/>
              </a:rPr>
              <a:t>Nijni Novgorod</a:t>
            </a:r>
            <a:r>
              <a:rPr lang="vi-VN" dirty="0"/>
              <a:t> și </a:t>
            </a:r>
            <a:r>
              <a:rPr lang="vi-VN" dirty="0">
                <a:hlinkClick r:id="rId9" tooltip="Kazan"/>
              </a:rPr>
              <a:t>Kazan</a:t>
            </a:r>
            <a:r>
              <a:rPr lang="vi-VN" dirty="0"/>
              <a:t>. De acolo se îndreaptă spre sud și trece pe lânga </a:t>
            </a:r>
            <a:r>
              <a:rPr lang="vi-VN" dirty="0">
                <a:hlinkClick r:id="rId10" tooltip="Ulianovsk"/>
              </a:rPr>
              <a:t>Ulianovsk</a:t>
            </a:r>
            <a:r>
              <a:rPr lang="vi-VN" dirty="0"/>
              <a:t>, </a:t>
            </a:r>
            <a:r>
              <a:rPr lang="vi-VN" dirty="0">
                <a:hlinkClick r:id="rId11" tooltip="Togliatti"/>
              </a:rPr>
              <a:t>Togliatti</a:t>
            </a:r>
            <a:r>
              <a:rPr lang="vi-VN" dirty="0"/>
              <a:t>, </a:t>
            </a:r>
            <a:r>
              <a:rPr lang="vi-VN" dirty="0">
                <a:hlinkClick r:id="rId12" tooltip="Samara"/>
              </a:rPr>
              <a:t>Samara</a:t>
            </a:r>
            <a:r>
              <a:rPr lang="vi-VN" dirty="0"/>
              <a:t>, </a:t>
            </a:r>
            <a:r>
              <a:rPr lang="vi-VN" dirty="0">
                <a:hlinkClick r:id="rId13" tooltip="Saratov"/>
              </a:rPr>
              <a:t>Saratov</a:t>
            </a:r>
            <a:r>
              <a:rPr lang="vi-VN" dirty="0"/>
              <a:t> și </a:t>
            </a:r>
            <a:r>
              <a:rPr lang="vi-VN" dirty="0">
                <a:hlinkClick r:id="rId14" tooltip="Volgograd"/>
              </a:rPr>
              <a:t>Volgograd</a:t>
            </a:r>
            <a:r>
              <a:rPr lang="vi-VN" dirty="0"/>
              <a:t>, apoi se varsă în Marea Caspică, lângă </a:t>
            </a:r>
            <a:r>
              <a:rPr lang="vi-VN" dirty="0">
                <a:hlinkClick r:id="rId15" tooltip="Astrahan"/>
              </a:rPr>
              <a:t>Astrahan</a:t>
            </a:r>
            <a:r>
              <a:rPr lang="vi-VN" dirty="0"/>
              <a:t>, care se află la 28 de metri sub nivelul mării.</a:t>
            </a:r>
          </a:p>
          <a:p>
            <a:r>
              <a:rPr lang="vi-VN" dirty="0"/>
              <a:t>Cea mai strategică întorsură a Volgăi este atunci când se îndreaptă către </a:t>
            </a:r>
            <a:r>
              <a:rPr lang="vi-VN" dirty="0">
                <a:hlinkClick r:id="rId16" tooltip="Râul Don (Rusia)"/>
              </a:rPr>
              <a:t>Don</a:t>
            </a:r>
            <a:r>
              <a:rPr lang="vi-VN" dirty="0"/>
              <a:t> (unul din cele mai mari râuri al Rusiei). Volgograd, fostul Stalingrad este localizat aici.</a:t>
            </a:r>
          </a:p>
          <a:p>
            <a:r>
              <a:rPr lang="vi-VN" dirty="0"/>
              <a:t>Fluviul Volga are foarte mulți afluenți, cei mai importanți fiind </a:t>
            </a:r>
            <a:r>
              <a:rPr lang="vi-VN" dirty="0">
                <a:hlinkClick r:id="rId17" tooltip="Râul Kama"/>
              </a:rPr>
              <a:t>Kama</a:t>
            </a:r>
            <a:r>
              <a:rPr lang="vi-VN" dirty="0"/>
              <a:t>, </a:t>
            </a:r>
            <a:r>
              <a:rPr lang="vi-VN" dirty="0">
                <a:hlinkClick r:id="rId18" tooltip="Râul Oka"/>
              </a:rPr>
              <a:t>Oka</a:t>
            </a:r>
            <a:r>
              <a:rPr lang="vi-VN" dirty="0"/>
              <a:t>, Vetluga și </a:t>
            </a:r>
            <a:r>
              <a:rPr lang="vi-VN" dirty="0">
                <a:hlinkClick r:id="rId19" tooltip="Râul Sura"/>
              </a:rPr>
              <a:t>Sura</a:t>
            </a:r>
            <a:r>
              <a:rPr lang="vi-VN" dirty="0"/>
              <a:t>. Volga împreună cu afluenții săi formează sistemul fluviului Volga, care drenează aproape 1.350.000 km</a:t>
            </a:r>
            <a:r>
              <a:rPr lang="vi-VN" baseline="30000" dirty="0"/>
              <a:t>2</a:t>
            </a:r>
            <a:r>
              <a:rPr lang="vi-VN" dirty="0"/>
              <a:t> în cea mai populată zonă a Rusiei. </a:t>
            </a:r>
            <a:r>
              <a:rPr lang="vi-VN" dirty="0">
                <a:hlinkClick r:id="rId20" tooltip="Delta Volgăi"/>
              </a:rPr>
              <a:t>Delta Volgăi</a:t>
            </a:r>
            <a:r>
              <a:rPr lang="vi-VN" dirty="0"/>
              <a:t> are o lungime de aproape 160 km și cuprinde peste 500 de canale și numeroase râuri mai mici. Este cel mai mare estuar din Europa și este singurul loc din Rusia unde se pot întâlni specii de pelicani, flamingo și lotisi. În timpul iernii o mare parte din lungimea Volgăi îngheață timp de aproximativ 3 luni.</a:t>
            </a:r>
          </a:p>
          <a:p>
            <a:endParaRPr lang="en-US" dirty="0"/>
          </a:p>
        </p:txBody>
      </p:sp>
      <p:pic>
        <p:nvPicPr>
          <p:cNvPr id="4" name="Imagine 3" descr="volga-river.jpg"/>
          <p:cNvPicPr>
            <a:picLocks noChangeAspect="1"/>
          </p:cNvPicPr>
          <p:nvPr/>
        </p:nvPicPr>
        <p:blipFill>
          <a:blip r:embed="rId21"/>
          <a:stretch>
            <a:fillRect/>
          </a:stretch>
        </p:blipFill>
        <p:spPr>
          <a:xfrm>
            <a:off x="142844" y="3929066"/>
            <a:ext cx="3286148" cy="2654300"/>
          </a:xfrm>
          <a:prstGeom prst="rect">
            <a:avLst/>
          </a:prstGeom>
        </p:spPr>
      </p:pic>
      <p:pic>
        <p:nvPicPr>
          <p:cNvPr id="5" name="Imagine 4" descr="Nava-scufundata-pe-fluviul-Volga--cu-170-de-oameni-la-bord.jpg"/>
          <p:cNvPicPr>
            <a:picLocks noChangeAspect="1"/>
          </p:cNvPicPr>
          <p:nvPr/>
        </p:nvPicPr>
        <p:blipFill>
          <a:blip r:embed="rId22"/>
          <a:stretch>
            <a:fillRect/>
          </a:stretch>
        </p:blipFill>
        <p:spPr>
          <a:xfrm>
            <a:off x="214282" y="1714488"/>
            <a:ext cx="3114675" cy="19288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vi-VN" b="1" dirty="0"/>
              <a:t>Dunărea</a:t>
            </a:r>
            <a:endParaRPr lang="en-US" dirty="0"/>
          </a:p>
        </p:txBody>
      </p:sp>
      <p:sp>
        <p:nvSpPr>
          <p:cNvPr id="3" name="Substituent conținut 2"/>
          <p:cNvSpPr>
            <a:spLocks noGrp="1"/>
          </p:cNvSpPr>
          <p:nvPr>
            <p:ph sz="quarter" idx="1"/>
          </p:nvPr>
        </p:nvSpPr>
        <p:spPr>
          <a:xfrm>
            <a:off x="3929058" y="1571612"/>
            <a:ext cx="4786346" cy="5286388"/>
          </a:xfrm>
        </p:spPr>
        <p:txBody>
          <a:bodyPr>
            <a:normAutofit fontScale="62500" lnSpcReduction="20000"/>
          </a:bodyPr>
          <a:lstStyle/>
          <a:p>
            <a:r>
              <a:rPr lang="vi-VN" b="1" dirty="0"/>
              <a:t>Dunărea</a:t>
            </a:r>
            <a:r>
              <a:rPr lang="vi-VN" dirty="0"/>
              <a:t> este al doilea </a:t>
            </a:r>
            <a:r>
              <a:rPr lang="vi-VN" dirty="0">
                <a:hlinkClick r:id="rId2" tooltip="Fluviu"/>
              </a:rPr>
              <a:t>fluviu</a:t>
            </a:r>
            <a:r>
              <a:rPr lang="vi-VN" dirty="0"/>
              <a:t> ca lungime din </a:t>
            </a:r>
            <a:r>
              <a:rPr lang="vi-VN" dirty="0">
                <a:hlinkClick r:id="rId3" tooltip="Europa"/>
              </a:rPr>
              <a:t>Europa</a:t>
            </a:r>
            <a:r>
              <a:rPr lang="vi-VN" dirty="0"/>
              <a:t> (după </a:t>
            </a:r>
            <a:r>
              <a:rPr lang="vi-VN" dirty="0">
                <a:hlinkClick r:id="rId4" tooltip="Volga"/>
              </a:rPr>
              <a:t>Volga</a:t>
            </a:r>
            <a:r>
              <a:rPr lang="vi-VN" dirty="0"/>
              <a:t>). Izvorăște din </a:t>
            </a:r>
            <a:r>
              <a:rPr lang="vi-VN" dirty="0">
                <a:hlinkClick r:id="rId5" tooltip="Munții Pădurea Neagră"/>
              </a:rPr>
              <a:t>Munții Pădurea Neagră</a:t>
            </a:r>
            <a:r>
              <a:rPr lang="vi-VN" dirty="0"/>
              <a:t> (</a:t>
            </a:r>
            <a:r>
              <a:rPr lang="vi-VN" dirty="0">
                <a:hlinkClick r:id="rId6" tooltip="Germania"/>
              </a:rPr>
              <a:t>Germania</a:t>
            </a:r>
            <a:r>
              <a:rPr lang="vi-VN" dirty="0"/>
              <a:t>) sub forma a două râuri numite </a:t>
            </a:r>
            <a:r>
              <a:rPr lang="vi-VN" dirty="0">
                <a:hlinkClick r:id="rId7" tooltip="Brigach"/>
              </a:rPr>
              <a:t>Brigach</a:t>
            </a:r>
            <a:r>
              <a:rPr lang="vi-VN" dirty="0"/>
              <a:t> și </a:t>
            </a:r>
            <a:r>
              <a:rPr lang="vi-VN" dirty="0">
                <a:hlinkClick r:id="rId8" tooltip="Breg (râu)"/>
              </a:rPr>
              <a:t>Breg</a:t>
            </a:r>
            <a:r>
              <a:rPr lang="vi-VN" dirty="0"/>
              <a:t> ce izvorăsc de sub vârful Kandel (1241m) și se unesc în orașul </a:t>
            </a:r>
            <a:r>
              <a:rPr lang="vi-VN" dirty="0">
                <a:hlinkClick r:id="rId9" tooltip="Donaueschingen"/>
              </a:rPr>
              <a:t>Donaueschingen</a:t>
            </a:r>
            <a:r>
              <a:rPr lang="vi-VN" dirty="0"/>
              <a:t> (altitudine: 678 m) la cca 1 km est de castelul Fürstenberg. Numele </a:t>
            </a:r>
            <a:r>
              <a:rPr lang="vi-VN" dirty="0">
                <a:hlinkClick r:id="rId10" tooltip="Germană"/>
              </a:rPr>
              <a:t>german</a:t>
            </a:r>
            <a:r>
              <a:rPr lang="vi-VN" dirty="0"/>
              <a:t> al fluviului este </a:t>
            </a:r>
            <a:r>
              <a:rPr lang="vi-VN" b="1" dirty="0"/>
              <a:t>Donau</a:t>
            </a:r>
            <a:r>
              <a:rPr lang="vi-VN" dirty="0"/>
              <a:t>, pronunțat /'do.nau/. Dunărea curge către sud-est, pe o distanță de 2.858 </a:t>
            </a:r>
            <a:r>
              <a:rPr lang="vi-VN" dirty="0">
                <a:hlinkClick r:id="rId11" tooltip="Km"/>
              </a:rPr>
              <a:t>km</a:t>
            </a:r>
            <a:r>
              <a:rPr lang="vi-VN" dirty="0"/>
              <a:t>, până la </a:t>
            </a:r>
            <a:r>
              <a:rPr lang="vi-VN" dirty="0">
                <a:hlinkClick r:id="rId12" tooltip="Marea Neagră"/>
              </a:rPr>
              <a:t>Marea Neagră</a:t>
            </a:r>
            <a:r>
              <a:rPr lang="vi-VN" dirty="0"/>
              <a:t>. La vărsarea fluviului în Marea Neagră s-a format </a:t>
            </a:r>
            <a:r>
              <a:rPr lang="vi-VN" dirty="0">
                <a:hlinkClick r:id="rId13" tooltip="Delta Dunării"/>
              </a:rPr>
              <a:t>Delta Dunării</a:t>
            </a:r>
            <a:r>
              <a:rPr lang="vi-VN" dirty="0"/>
              <a:t>.</a:t>
            </a:r>
          </a:p>
          <a:p>
            <a:r>
              <a:rPr lang="vi-VN" dirty="0"/>
              <a:t>Dunărea este un important drum fluvial internațional, curgând prin 10 țări (</a:t>
            </a:r>
            <a:r>
              <a:rPr lang="vi-VN" dirty="0">
                <a:hlinkClick r:id="rId6" tooltip="Germania"/>
              </a:rPr>
              <a:t>Germania</a:t>
            </a:r>
            <a:r>
              <a:rPr lang="vi-VN" dirty="0"/>
              <a:t>, </a:t>
            </a:r>
            <a:r>
              <a:rPr lang="vi-VN" dirty="0">
                <a:hlinkClick r:id="rId14" tooltip="Austria"/>
              </a:rPr>
              <a:t>Austria</a:t>
            </a:r>
            <a:r>
              <a:rPr lang="vi-VN" dirty="0"/>
              <a:t>, </a:t>
            </a:r>
            <a:r>
              <a:rPr lang="vi-VN" dirty="0">
                <a:hlinkClick r:id="rId15" tooltip="Slovacia"/>
              </a:rPr>
              <a:t>Slovacia</a:t>
            </a:r>
            <a:r>
              <a:rPr lang="vi-VN" dirty="0"/>
              <a:t>, </a:t>
            </a:r>
            <a:r>
              <a:rPr lang="vi-VN" dirty="0">
                <a:hlinkClick r:id="rId16" tooltip="Ungaria"/>
              </a:rPr>
              <a:t>Ungaria</a:t>
            </a:r>
            <a:r>
              <a:rPr lang="vi-VN" dirty="0"/>
              <a:t>, </a:t>
            </a:r>
            <a:r>
              <a:rPr lang="vi-VN" dirty="0">
                <a:hlinkClick r:id="rId17" tooltip="Croația"/>
              </a:rPr>
              <a:t>Croația</a:t>
            </a:r>
            <a:r>
              <a:rPr lang="vi-VN" dirty="0"/>
              <a:t>, </a:t>
            </a:r>
            <a:r>
              <a:rPr lang="vi-VN" dirty="0">
                <a:hlinkClick r:id="rId18" tooltip="Serbia"/>
              </a:rPr>
              <a:t>Serbia</a:t>
            </a:r>
            <a:r>
              <a:rPr lang="vi-VN" dirty="0"/>
              <a:t>, </a:t>
            </a:r>
            <a:r>
              <a:rPr lang="vi-VN" dirty="0">
                <a:hlinkClick r:id="rId19" tooltip="România"/>
              </a:rPr>
              <a:t>România</a:t>
            </a:r>
            <a:r>
              <a:rPr lang="vi-VN" dirty="0"/>
              <a:t>, </a:t>
            </a:r>
            <a:r>
              <a:rPr lang="vi-VN" dirty="0">
                <a:hlinkClick r:id="rId20" tooltip="Bulgaria"/>
              </a:rPr>
              <a:t>Bulgaria</a:t>
            </a:r>
            <a:r>
              <a:rPr lang="vi-VN" dirty="0"/>
              <a:t>, </a:t>
            </a:r>
            <a:r>
              <a:rPr lang="vi-VN" dirty="0">
                <a:hlinkClick r:id="rId21" tooltip="Republica Moldova"/>
              </a:rPr>
              <a:t>Republica Moldova</a:t>
            </a:r>
            <a:r>
              <a:rPr lang="vi-VN" dirty="0"/>
              <a:t>, </a:t>
            </a:r>
            <a:r>
              <a:rPr lang="vi-VN" dirty="0">
                <a:hlinkClick r:id="rId22" tooltip="Ucraina"/>
              </a:rPr>
              <a:t>Ucraina</a:t>
            </a:r>
            <a:r>
              <a:rPr lang="vi-VN" dirty="0"/>
              <a:t>) și are afluenți din alte șapte țări. Trece prin patru capitale de stat: </a:t>
            </a:r>
            <a:r>
              <a:rPr lang="vi-VN" dirty="0">
                <a:hlinkClick r:id="rId23" tooltip="Viena"/>
              </a:rPr>
              <a:t>Viena</a:t>
            </a:r>
            <a:r>
              <a:rPr lang="vi-VN" dirty="0"/>
              <a:t>, </a:t>
            </a:r>
            <a:r>
              <a:rPr lang="vi-VN" dirty="0">
                <a:hlinkClick r:id="rId24" tooltip="Bratislava"/>
              </a:rPr>
              <a:t>Bratislava</a:t>
            </a:r>
            <a:r>
              <a:rPr lang="vi-VN" dirty="0"/>
              <a:t>, </a:t>
            </a:r>
            <a:r>
              <a:rPr lang="vi-VN" dirty="0">
                <a:hlinkClick r:id="rId25" tooltip="Budapesta"/>
              </a:rPr>
              <a:t>Budapesta</a:t>
            </a:r>
            <a:r>
              <a:rPr lang="vi-VN" dirty="0"/>
              <a:t> și </a:t>
            </a:r>
            <a:r>
              <a:rPr lang="vi-VN" dirty="0">
                <a:hlinkClick r:id="rId26" tooltip="Belgrad"/>
              </a:rPr>
              <a:t>Belgrad</a:t>
            </a:r>
            <a:r>
              <a:rPr lang="vi-VN" dirty="0"/>
              <a:t>.</a:t>
            </a:r>
          </a:p>
          <a:p>
            <a:r>
              <a:rPr lang="vi-VN" dirty="0"/>
              <a:t>Dunărea are un bazin de colectare de peste 800.000 km</a:t>
            </a:r>
            <a:r>
              <a:rPr lang="vi-VN" baseline="30000" dirty="0"/>
              <a:t>2</a:t>
            </a:r>
            <a:r>
              <a:rPr lang="vi-VN" dirty="0"/>
              <a:t>, care reprezintă 8% din teritoriul Europei, aici trăind 10% dintre europeni. Rețeaua hidrografică a bazinului dunărean este alcătuită din aproximativ 120 râuri importante. Cel mai lung este </a:t>
            </a:r>
            <a:r>
              <a:rPr lang="vi-VN" dirty="0">
                <a:hlinkClick r:id="rId27" tooltip="Râul Tisa"/>
              </a:rPr>
              <a:t>Tisa</a:t>
            </a:r>
            <a:r>
              <a:rPr lang="vi-VN" dirty="0"/>
              <a:t> (965 km)</a:t>
            </a:r>
            <a:r>
              <a:rPr lang="vi-VN" baseline="30000" dirty="0">
                <a:hlinkClick r:id="rId28"/>
              </a:rPr>
              <a:t>[1]</a:t>
            </a:r>
            <a:r>
              <a:rPr lang="vi-VN" dirty="0"/>
              <a:t>, afluentul cu debitul cel mai mare este </a:t>
            </a:r>
            <a:r>
              <a:rPr lang="vi-VN" dirty="0">
                <a:hlinkClick r:id="rId29" tooltip="Râul Sava"/>
              </a:rPr>
              <a:t>Sava</a:t>
            </a:r>
            <a:r>
              <a:rPr lang="vi-VN" dirty="0"/>
              <a:t>, iar afluentul cu cel mai mare bazin hidrografic este tot Tisa. Doi afluenți importanți au același nume: </a:t>
            </a:r>
            <a:r>
              <a:rPr lang="vi-VN" dirty="0">
                <a:hlinkClick r:id="rId30" tooltip="Râul Morava"/>
              </a:rPr>
              <a:t>râul Morava</a:t>
            </a:r>
            <a:r>
              <a:rPr lang="vi-VN" dirty="0"/>
              <a:t> din </a:t>
            </a:r>
            <a:r>
              <a:rPr lang="vi-VN" dirty="0">
                <a:hlinkClick r:id="rId15" tooltip="Slovacia"/>
              </a:rPr>
              <a:t>Slovacia</a:t>
            </a:r>
            <a:r>
              <a:rPr lang="vi-VN" dirty="0"/>
              <a:t> și râul </a:t>
            </a:r>
            <a:r>
              <a:rPr lang="vi-VN" dirty="0">
                <a:hlinkClick r:id="rId31" tooltip="Velika Morava"/>
              </a:rPr>
              <a:t>Morava</a:t>
            </a:r>
            <a:r>
              <a:rPr lang="vi-VN" dirty="0"/>
              <a:t> din </a:t>
            </a:r>
            <a:r>
              <a:rPr lang="vi-VN" dirty="0">
                <a:hlinkClick r:id="rId18" tooltip="Serbia"/>
              </a:rPr>
              <a:t>Serbia</a:t>
            </a:r>
            <a:r>
              <a:rPr lang="vi-VN" dirty="0"/>
              <a:t>.</a:t>
            </a:r>
          </a:p>
          <a:p>
            <a:endParaRPr lang="en-US" dirty="0"/>
          </a:p>
        </p:txBody>
      </p:sp>
      <p:pic>
        <p:nvPicPr>
          <p:cNvPr id="4" name="Imagine 3" descr="Dunarea-la-cazane.jpg"/>
          <p:cNvPicPr>
            <a:picLocks noChangeAspect="1"/>
          </p:cNvPicPr>
          <p:nvPr/>
        </p:nvPicPr>
        <p:blipFill>
          <a:blip r:embed="rId32"/>
          <a:stretch>
            <a:fillRect/>
          </a:stretch>
        </p:blipFill>
        <p:spPr>
          <a:xfrm>
            <a:off x="357158" y="1571612"/>
            <a:ext cx="2928958" cy="2071702"/>
          </a:xfrm>
          <a:prstGeom prst="rect">
            <a:avLst/>
          </a:prstGeom>
        </p:spPr>
      </p:pic>
      <p:pic>
        <p:nvPicPr>
          <p:cNvPr id="5" name="Imagine 4" descr="747785-1534494111-inhga-fluviul-dunarea-va-inregistra-debite-scazute-in-urmatoarea-saptamana.jpg"/>
          <p:cNvPicPr>
            <a:picLocks noChangeAspect="1"/>
          </p:cNvPicPr>
          <p:nvPr/>
        </p:nvPicPr>
        <p:blipFill>
          <a:blip r:embed="rId33" cstate="print"/>
          <a:stretch>
            <a:fillRect/>
          </a:stretch>
        </p:blipFill>
        <p:spPr>
          <a:xfrm>
            <a:off x="214282" y="4214818"/>
            <a:ext cx="3286148" cy="24288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MO" b="1" dirty="0"/>
              <a:t>Raul Jiu ( Romania )</a:t>
            </a:r>
            <a:endParaRPr lang="en-US" b="1" dirty="0"/>
          </a:p>
        </p:txBody>
      </p:sp>
      <p:sp>
        <p:nvSpPr>
          <p:cNvPr id="3" name="Substituent conținut 2"/>
          <p:cNvSpPr>
            <a:spLocks noGrp="1"/>
          </p:cNvSpPr>
          <p:nvPr>
            <p:ph sz="quarter" idx="1"/>
          </p:nvPr>
        </p:nvSpPr>
        <p:spPr>
          <a:xfrm>
            <a:off x="3500430" y="1600200"/>
            <a:ext cx="4424370" cy="3829064"/>
          </a:xfrm>
        </p:spPr>
        <p:txBody>
          <a:bodyPr>
            <a:normAutofit fontScale="85000" lnSpcReduction="10000"/>
          </a:bodyPr>
          <a:lstStyle/>
          <a:p>
            <a:r>
              <a:rPr lang="vi-VN" b="1" dirty="0"/>
              <a:t>Jiul</a:t>
            </a:r>
            <a:r>
              <a:rPr lang="vi-VN" dirty="0"/>
              <a:t> este un râu în sudul României. Se formează prin unirea </a:t>
            </a:r>
            <a:r>
              <a:rPr lang="vi-VN" dirty="0">
                <a:hlinkClick r:id="rId2" tooltip="Râul Jiul de Est"/>
              </a:rPr>
              <a:t>Jiului de Est</a:t>
            </a:r>
            <a:r>
              <a:rPr lang="vi-VN" dirty="0"/>
              <a:t> cu </a:t>
            </a:r>
            <a:r>
              <a:rPr lang="vi-VN" dirty="0">
                <a:hlinkClick r:id="rId3" tooltip="Râul Jiul de Vest"/>
              </a:rPr>
              <a:t>Jiul de Vest</a:t>
            </a:r>
            <a:r>
              <a:rPr lang="vi-VN" dirty="0"/>
              <a:t> în apropiere de </a:t>
            </a:r>
            <a:r>
              <a:rPr lang="vi-VN" dirty="0">
                <a:hlinkClick r:id="rId4" tooltip="Petroșani"/>
              </a:rPr>
              <a:t>Petroșani</a:t>
            </a:r>
            <a:r>
              <a:rPr lang="vi-VN" dirty="0"/>
              <a:t>. Jiul cu izvoarele în </a:t>
            </a:r>
            <a:r>
              <a:rPr lang="vi-VN" dirty="0">
                <a:hlinkClick r:id="rId5" tooltip="Carpații Meridionali"/>
              </a:rPr>
              <a:t>Carpații Meridionali</a:t>
            </a:r>
            <a:r>
              <a:rPr lang="vi-VN" dirty="0"/>
              <a:t> (în </a:t>
            </a:r>
            <a:r>
              <a:rPr lang="vi-VN" dirty="0">
                <a:hlinkClick r:id="rId6" tooltip="Godeanu"/>
              </a:rPr>
              <a:t>Godeanu</a:t>
            </a:r>
            <a:r>
              <a:rPr lang="vi-VN" dirty="0"/>
              <a:t> și în </a:t>
            </a:r>
            <a:r>
              <a:rPr lang="vi-VN" dirty="0">
                <a:hlinkClick r:id="rId7" tooltip="Parâng"/>
              </a:rPr>
              <a:t>Parâng</a:t>
            </a:r>
            <a:r>
              <a:rPr lang="vi-VN" dirty="0"/>
              <a:t>), străbate mai multe unități geografice (Depresiunea Petroșani, Depresiunea Târgu Jiu, </a:t>
            </a:r>
            <a:r>
              <a:rPr lang="vi-VN" dirty="0">
                <a:hlinkClick r:id="rId8" tooltip="Podișul Getic"/>
              </a:rPr>
              <a:t>Podișul Getic</a:t>
            </a:r>
            <a:r>
              <a:rPr lang="vi-VN" dirty="0"/>
              <a:t>, </a:t>
            </a:r>
            <a:r>
              <a:rPr lang="vi-VN" dirty="0">
                <a:hlinkClick r:id="rId9" tooltip="Câmpia Română"/>
              </a:rPr>
              <a:t>Câmpia Română</a:t>
            </a:r>
            <a:r>
              <a:rPr lang="vi-VN" dirty="0"/>
              <a:t>) și primește ca afluenți principali </a:t>
            </a:r>
            <a:r>
              <a:rPr lang="vi-VN" dirty="0">
                <a:hlinkClick r:id="rId10" tooltip="Râul Motru"/>
              </a:rPr>
              <a:t>Motrul</a:t>
            </a:r>
            <a:r>
              <a:rPr lang="vi-VN" dirty="0"/>
              <a:t> și </a:t>
            </a:r>
            <a:r>
              <a:rPr lang="vi-VN" dirty="0">
                <a:hlinkClick r:id="rId11" tooltip="Râul Gilort"/>
              </a:rPr>
              <a:t>Gilortul</a:t>
            </a:r>
            <a:r>
              <a:rPr lang="vi-VN" dirty="0"/>
              <a:t>.</a:t>
            </a:r>
          </a:p>
          <a:p>
            <a:pPr>
              <a:buNone/>
            </a:pPr>
            <a:r>
              <a:rPr lang="vi-VN" dirty="0"/>
              <a:t/>
            </a:r>
            <a:br>
              <a:rPr lang="vi-VN" dirty="0"/>
            </a:br>
            <a:endParaRPr lang="en-US" dirty="0"/>
          </a:p>
        </p:txBody>
      </p:sp>
      <p:pic>
        <p:nvPicPr>
          <p:cNvPr id="4" name="Imagine 3" descr="ODAmaD00NDAmaGFzaD0yNzNhY2IyZjliM2VjMDViODkxMTNlZjExOGFiNGViOQ==.thumb.jpg"/>
          <p:cNvPicPr>
            <a:picLocks noChangeAspect="1"/>
          </p:cNvPicPr>
          <p:nvPr/>
        </p:nvPicPr>
        <p:blipFill>
          <a:blip r:embed="rId12"/>
          <a:stretch>
            <a:fillRect/>
          </a:stretch>
        </p:blipFill>
        <p:spPr>
          <a:xfrm>
            <a:off x="4000496" y="4643446"/>
            <a:ext cx="3929090" cy="2214554"/>
          </a:xfrm>
          <a:prstGeom prst="rect">
            <a:avLst/>
          </a:prstGeom>
        </p:spPr>
      </p:pic>
      <p:pic>
        <p:nvPicPr>
          <p:cNvPr id="5" name="Imagine 4" descr="img.jpg"/>
          <p:cNvPicPr>
            <a:picLocks noChangeAspect="1"/>
          </p:cNvPicPr>
          <p:nvPr/>
        </p:nvPicPr>
        <p:blipFill>
          <a:blip r:embed="rId13"/>
          <a:stretch>
            <a:fillRect/>
          </a:stretch>
        </p:blipFill>
        <p:spPr>
          <a:xfrm>
            <a:off x="357158" y="1857364"/>
            <a:ext cx="2952760" cy="4572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28596" y="285728"/>
            <a:ext cx="8253418" cy="1143000"/>
          </a:xfrm>
        </p:spPr>
        <p:txBody>
          <a:bodyPr/>
          <a:lstStyle/>
          <a:p>
            <a:r>
              <a:rPr lang="ro-MO" b="1" dirty="0"/>
              <a:t>Raul Olt ( Romania)</a:t>
            </a:r>
            <a:endParaRPr lang="en-US" b="1" dirty="0"/>
          </a:p>
        </p:txBody>
      </p:sp>
      <p:sp>
        <p:nvSpPr>
          <p:cNvPr id="3" name="Substituent conținut 2"/>
          <p:cNvSpPr>
            <a:spLocks noGrp="1"/>
          </p:cNvSpPr>
          <p:nvPr>
            <p:ph sz="quarter" idx="1"/>
          </p:nvPr>
        </p:nvSpPr>
        <p:spPr>
          <a:xfrm>
            <a:off x="4500562" y="1600200"/>
            <a:ext cx="4143404" cy="5543576"/>
          </a:xfrm>
        </p:spPr>
        <p:txBody>
          <a:bodyPr>
            <a:normAutofit fontScale="62500" lnSpcReduction="20000"/>
          </a:bodyPr>
          <a:lstStyle/>
          <a:p>
            <a:r>
              <a:rPr lang="vi-VN" b="1" dirty="0"/>
              <a:t>Oltul</a:t>
            </a:r>
            <a:r>
              <a:rPr lang="vi-VN" dirty="0"/>
              <a:t> este unul din cele mai importante râuri din </a:t>
            </a:r>
            <a:r>
              <a:rPr lang="vi-VN" dirty="0">
                <a:hlinkClick r:id="rId2" tooltip="România"/>
              </a:rPr>
              <a:t>România</a:t>
            </a:r>
            <a:r>
              <a:rPr lang="vi-VN" dirty="0"/>
              <a:t>. Acesta izvorăște din </a:t>
            </a:r>
            <a:r>
              <a:rPr lang="vi-VN" dirty="0">
                <a:hlinkClick r:id="rId3" tooltip="Carpații Orientali"/>
              </a:rPr>
              <a:t>Carpații Orientali</a:t>
            </a:r>
            <a:r>
              <a:rPr lang="vi-VN" dirty="0"/>
              <a:t>, mai precis din </a:t>
            </a:r>
            <a:r>
              <a:rPr lang="vi-VN" dirty="0">
                <a:hlinkClick r:id="rId4" tooltip="Munții Giurgeu"/>
              </a:rPr>
              <a:t>Munții Giurgeu</a:t>
            </a:r>
            <a:r>
              <a:rPr lang="vi-VN" dirty="0"/>
              <a:t>, de acolo de unde aceștia intră în contact cu </a:t>
            </a:r>
            <a:r>
              <a:rPr lang="vi-VN" dirty="0">
                <a:hlinkClick r:id="rId5" tooltip="Munții Hășmaș"/>
              </a:rPr>
              <a:t>Munții Hășmaș</a:t>
            </a:r>
            <a:r>
              <a:rPr lang="vi-VN" dirty="0"/>
              <a:t> prin </a:t>
            </a:r>
            <a:r>
              <a:rPr lang="vi-VN" dirty="0">
                <a:hlinkClick r:id="rId6" tooltip="Trecătoarea Oltului"/>
              </a:rPr>
              <a:t>Trecătoarea Oltului</a:t>
            </a:r>
            <a:r>
              <a:rPr lang="vi-VN" dirty="0"/>
              <a:t>. Râul Olt curge prin județele </a:t>
            </a:r>
            <a:r>
              <a:rPr lang="vi-VN" dirty="0">
                <a:hlinkClick r:id="rId7" tooltip="Județul Harghita"/>
              </a:rPr>
              <a:t>Harghita</a:t>
            </a:r>
            <a:r>
              <a:rPr lang="vi-VN" dirty="0"/>
              <a:t>, </a:t>
            </a:r>
            <a:r>
              <a:rPr lang="vi-VN" dirty="0">
                <a:hlinkClick r:id="rId8" tooltip="Județul Covasna"/>
              </a:rPr>
              <a:t>Covasna</a:t>
            </a:r>
            <a:r>
              <a:rPr lang="vi-VN" dirty="0"/>
              <a:t>, </a:t>
            </a:r>
            <a:r>
              <a:rPr lang="vi-VN" dirty="0">
                <a:hlinkClick r:id="rId9" tooltip="Județul Brașov"/>
              </a:rPr>
              <a:t>Brașov</a:t>
            </a:r>
            <a:r>
              <a:rPr lang="vi-VN" dirty="0"/>
              <a:t>, </a:t>
            </a:r>
            <a:r>
              <a:rPr lang="vi-VN" dirty="0">
                <a:hlinkClick r:id="rId10" tooltip="Județul Sibiu"/>
              </a:rPr>
              <a:t>Sibiu</a:t>
            </a:r>
            <a:r>
              <a:rPr lang="vi-VN" dirty="0"/>
              <a:t>, </a:t>
            </a:r>
            <a:r>
              <a:rPr lang="vi-VN" dirty="0">
                <a:hlinkClick r:id="rId11" tooltip="Județul Vâlcea"/>
              </a:rPr>
              <a:t>Vâlcea</a:t>
            </a:r>
            <a:r>
              <a:rPr lang="vi-VN" dirty="0"/>
              <a:t>, </a:t>
            </a:r>
            <a:r>
              <a:rPr lang="vi-VN" dirty="0">
                <a:hlinkClick r:id="rId12" tooltip="Județul Olt"/>
              </a:rPr>
              <a:t>Olt</a:t>
            </a:r>
            <a:r>
              <a:rPr lang="vi-VN" dirty="0"/>
              <a:t> și </a:t>
            </a:r>
            <a:r>
              <a:rPr lang="vi-VN" dirty="0">
                <a:hlinkClick r:id="rId13" tooltip="Județul Teleorman"/>
              </a:rPr>
              <a:t>Teleorman</a:t>
            </a:r>
            <a:r>
              <a:rPr lang="vi-VN" dirty="0"/>
              <a:t>.</a:t>
            </a:r>
          </a:p>
          <a:p>
            <a:r>
              <a:rPr lang="vi-VN" dirty="0"/>
              <a:t>Principalele orașe prin care trece sunt: </a:t>
            </a:r>
            <a:r>
              <a:rPr lang="vi-VN" dirty="0">
                <a:hlinkClick r:id="rId14" tooltip="Miercurea Ciuc"/>
              </a:rPr>
              <a:t>Miercurea Ciuc</a:t>
            </a:r>
            <a:r>
              <a:rPr lang="vi-VN" dirty="0"/>
              <a:t>, </a:t>
            </a:r>
            <a:r>
              <a:rPr lang="vi-VN" dirty="0">
                <a:hlinkClick r:id="rId15" tooltip="Sfântu Gheorghe"/>
              </a:rPr>
              <a:t>Sfântu Gheorghe</a:t>
            </a:r>
            <a:r>
              <a:rPr lang="vi-VN" dirty="0"/>
              <a:t>, </a:t>
            </a:r>
            <a:r>
              <a:rPr lang="vi-VN" dirty="0">
                <a:hlinkClick r:id="rId16" tooltip="Făgăraș"/>
              </a:rPr>
              <a:t>Făgăraș</a:t>
            </a:r>
            <a:r>
              <a:rPr lang="vi-VN" dirty="0"/>
              <a:t>, </a:t>
            </a:r>
            <a:r>
              <a:rPr lang="vi-VN" dirty="0">
                <a:hlinkClick r:id="rId17" tooltip="Râmnicu Vâlcea"/>
              </a:rPr>
              <a:t>Râmnicu Vâlcea</a:t>
            </a:r>
            <a:r>
              <a:rPr lang="vi-VN" dirty="0"/>
              <a:t> și </a:t>
            </a:r>
            <a:r>
              <a:rPr lang="vi-VN" dirty="0">
                <a:hlinkClick r:id="rId18" tooltip="Slatina, România"/>
              </a:rPr>
              <a:t>Slatina</a:t>
            </a:r>
            <a:r>
              <a:rPr lang="vi-VN" dirty="0"/>
              <a:t>. Oltul se varsă în </a:t>
            </a:r>
            <a:r>
              <a:rPr lang="vi-VN" dirty="0">
                <a:hlinkClick r:id="rId19" tooltip="Dunăre"/>
              </a:rPr>
              <a:t>Dunăre</a:t>
            </a:r>
            <a:r>
              <a:rPr lang="vi-VN" dirty="0"/>
              <a:t> lângă </a:t>
            </a:r>
            <a:r>
              <a:rPr lang="vi-VN" dirty="0">
                <a:hlinkClick r:id="rId20" tooltip="Turnu Măgurele"/>
              </a:rPr>
              <a:t>Turnu Măgurele</a:t>
            </a:r>
            <a:r>
              <a:rPr lang="vi-VN" dirty="0"/>
              <a:t>, la </a:t>
            </a:r>
            <a:r>
              <a:rPr lang="vi-VN" dirty="0">
                <a:hlinkClick r:id="rId21" tooltip="Islaz, Teleorman"/>
              </a:rPr>
              <a:t>Islaz</a:t>
            </a:r>
            <a:r>
              <a:rPr lang="vi-VN" dirty="0"/>
              <a:t>.</a:t>
            </a:r>
          </a:p>
          <a:p>
            <a:r>
              <a:rPr lang="vi-VN" dirty="0"/>
              <a:t>Parcurge un traseu complex: </a:t>
            </a:r>
            <a:r>
              <a:rPr lang="vi-VN" dirty="0">
                <a:hlinkClick r:id="rId22" tooltip="Depresiunea Ciucului"/>
              </a:rPr>
              <a:t>Depresiunea Ciucului</a:t>
            </a:r>
            <a:r>
              <a:rPr lang="vi-VN" dirty="0"/>
              <a:t>, </a:t>
            </a:r>
            <a:r>
              <a:rPr lang="vi-VN" dirty="0">
                <a:hlinkClick r:id="rId23" tooltip="Depresiunea Brașovului"/>
              </a:rPr>
              <a:t>Depresiunea Brașovului</a:t>
            </a:r>
            <a:r>
              <a:rPr lang="vi-VN" dirty="0"/>
              <a:t>, </a:t>
            </a:r>
            <a:r>
              <a:rPr lang="vi-VN" dirty="0">
                <a:hlinkClick r:id="rId24" tooltip="Depresiunea Făgărașului"/>
              </a:rPr>
              <a:t>Depresiunea Făgărașului</a:t>
            </a:r>
            <a:r>
              <a:rPr lang="vi-VN" dirty="0"/>
              <a:t>, </a:t>
            </a:r>
            <a:r>
              <a:rPr lang="vi-VN" dirty="0">
                <a:hlinkClick r:id="rId25" tooltip="Defileul Turnu Roșu-Cozia — pagină inexistentă"/>
              </a:rPr>
              <a:t>Defileul Turnu Roșu-Cozia</a:t>
            </a:r>
            <a:r>
              <a:rPr lang="vi-VN" dirty="0"/>
              <a:t>, </a:t>
            </a:r>
            <a:r>
              <a:rPr lang="vi-VN" dirty="0">
                <a:hlinkClick r:id="rId26" tooltip="Subcarpații Vâlcii"/>
              </a:rPr>
              <a:t>Subcarpații</a:t>
            </a:r>
            <a:r>
              <a:rPr lang="vi-VN" dirty="0"/>
              <a:t> și </a:t>
            </a:r>
            <a:r>
              <a:rPr lang="vi-VN" dirty="0">
                <a:hlinkClick r:id="rId27" tooltip="Podișul Getic"/>
              </a:rPr>
              <a:t>Podișul Getic</a:t>
            </a:r>
            <a:r>
              <a:rPr lang="vi-VN" dirty="0"/>
              <a:t>, </a:t>
            </a:r>
            <a:r>
              <a:rPr lang="vi-VN" dirty="0">
                <a:hlinkClick r:id="rId28" tooltip="Câmpia Română"/>
              </a:rPr>
              <a:t>Câmpia Română</a:t>
            </a:r>
            <a:r>
              <a:rPr lang="vi-VN" dirty="0"/>
              <a:t>. Pe Olt există aproape 30 de lacuri de acumulare.</a:t>
            </a:r>
          </a:p>
          <a:p>
            <a:r>
              <a:rPr lang="vi-VN" dirty="0"/>
              <a:t>Are o lungime de 615 km.</a:t>
            </a:r>
          </a:p>
          <a:p>
            <a:r>
              <a:rPr lang="vi-VN" dirty="0"/>
              <a:t>În zona Defileului </a:t>
            </a:r>
            <a:r>
              <a:rPr lang="vi-VN" dirty="0">
                <a:hlinkClick r:id="rId29" tooltip="Turnu Roșu, Sibiu"/>
              </a:rPr>
              <a:t>Turnu Roșu</a:t>
            </a:r>
            <a:r>
              <a:rPr lang="vi-VN" dirty="0"/>
              <a:t>, are loc fenomenul de </a:t>
            </a:r>
            <a:r>
              <a:rPr lang="vi-VN" i="1" dirty="0"/>
              <a:t>captare</a:t>
            </a:r>
            <a:r>
              <a:rPr lang="vi-VN" dirty="0"/>
              <a:t>: Oltul muntean, având un </a:t>
            </a:r>
            <a:r>
              <a:rPr lang="vi-VN" dirty="0">
                <a:hlinkClick r:id="rId30" tooltip="Bazin hidrografic"/>
              </a:rPr>
              <a:t>bazin</a:t>
            </a:r>
            <a:r>
              <a:rPr lang="vi-VN" dirty="0"/>
              <a:t> mai coborât, ajunge, prin </a:t>
            </a:r>
            <a:r>
              <a:rPr lang="vi-VN" dirty="0">
                <a:hlinkClick r:id="rId31" tooltip="Eroziune"/>
              </a:rPr>
              <a:t>eroziune</a:t>
            </a:r>
            <a:r>
              <a:rPr lang="vi-VN" dirty="0"/>
              <a:t> regresivă, să atragă apele Oltului transilvănean, mărindu-și astfel bazinul și </a:t>
            </a:r>
            <a:r>
              <a:rPr lang="vi-VN" dirty="0">
                <a:hlinkClick r:id="rId32" tooltip="Debit volumic de curgere"/>
              </a:rPr>
              <a:t>debitul</a:t>
            </a:r>
            <a:r>
              <a:rPr lang="vi-VN" dirty="0"/>
              <a:t>.</a:t>
            </a:r>
          </a:p>
          <a:p>
            <a:endParaRPr lang="en-US" dirty="0"/>
          </a:p>
        </p:txBody>
      </p:sp>
      <p:pic>
        <p:nvPicPr>
          <p:cNvPr id="4" name="Imagine 3" descr="olt.jpg"/>
          <p:cNvPicPr>
            <a:picLocks noChangeAspect="1"/>
          </p:cNvPicPr>
          <p:nvPr/>
        </p:nvPicPr>
        <p:blipFill>
          <a:blip r:embed="rId33"/>
          <a:stretch>
            <a:fillRect/>
          </a:stretch>
        </p:blipFill>
        <p:spPr>
          <a:xfrm>
            <a:off x="357158" y="1643050"/>
            <a:ext cx="3929090" cy="2016421"/>
          </a:xfrm>
          <a:prstGeom prst="rect">
            <a:avLst/>
          </a:prstGeom>
        </p:spPr>
      </p:pic>
      <p:pic>
        <p:nvPicPr>
          <p:cNvPr id="5" name="Imagine 4" descr="Raul_Olt.png"/>
          <p:cNvPicPr>
            <a:picLocks noChangeAspect="1"/>
          </p:cNvPicPr>
          <p:nvPr/>
        </p:nvPicPr>
        <p:blipFill>
          <a:blip r:embed="rId34"/>
          <a:stretch>
            <a:fillRect/>
          </a:stretch>
        </p:blipFill>
        <p:spPr>
          <a:xfrm>
            <a:off x="428596" y="3857628"/>
            <a:ext cx="3810000" cy="26098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MO" b="1" dirty="0"/>
              <a:t>Apele  </a:t>
            </a:r>
            <a:r>
              <a:rPr lang="ro-MO" b="1" dirty="0" err="1"/>
              <a:t>statatoare</a:t>
            </a:r>
            <a:endParaRPr lang="en-US" b="1" dirty="0"/>
          </a:p>
        </p:txBody>
      </p:sp>
      <p:sp>
        <p:nvSpPr>
          <p:cNvPr id="3" name="Substituent conținut 2"/>
          <p:cNvSpPr>
            <a:spLocks noGrp="1"/>
          </p:cNvSpPr>
          <p:nvPr>
            <p:ph sz="quarter" idx="1"/>
          </p:nvPr>
        </p:nvSpPr>
        <p:spPr/>
        <p:txBody>
          <a:bodyPr>
            <a:normAutofit fontScale="92500" lnSpcReduction="20000"/>
          </a:bodyPr>
          <a:lstStyle/>
          <a:p>
            <a:r>
              <a:rPr lang="vi-VN" b="1" dirty="0"/>
              <a:t>Apa stătătoare</a:t>
            </a:r>
            <a:r>
              <a:rPr lang="vi-VN" dirty="0"/>
              <a:t> este o întindere de </a:t>
            </a:r>
            <a:r>
              <a:rPr lang="vi-VN" dirty="0">
                <a:hlinkClick r:id="rId2" tooltip="Apă"/>
              </a:rPr>
              <a:t>apă</a:t>
            </a:r>
            <a:r>
              <a:rPr lang="vi-VN" dirty="0"/>
              <a:t> imobilă în unele părți ale unui </a:t>
            </a:r>
            <a:r>
              <a:rPr lang="vi-VN" dirty="0">
                <a:hlinkClick r:id="rId3" tooltip="Curs de apă"/>
              </a:rPr>
              <a:t>curs de apă</a:t>
            </a:r>
            <a:r>
              <a:rPr lang="vi-VN" dirty="0"/>
              <a:t>, </a:t>
            </a:r>
            <a:r>
              <a:rPr lang="vi-VN" dirty="0">
                <a:hlinkClick r:id="rId4" tooltip="Lac"/>
              </a:rPr>
              <a:t>lac</a:t>
            </a:r>
            <a:r>
              <a:rPr lang="vi-VN" dirty="0"/>
              <a:t> sau altă formație acvatică (</a:t>
            </a:r>
            <a:r>
              <a:rPr lang="vi-VN" dirty="0">
                <a:hlinkClick r:id="rId5" tooltip="Depresiune"/>
              </a:rPr>
              <a:t>depresiuni</a:t>
            </a:r>
            <a:r>
              <a:rPr lang="vi-VN" dirty="0"/>
              <a:t>, respectiv în </a:t>
            </a:r>
            <a:r>
              <a:rPr lang="vi-VN" dirty="0">
                <a:hlinkClick r:id="rId6" tooltip="Baltă"/>
              </a:rPr>
              <a:t>bălți</a:t>
            </a:r>
            <a:r>
              <a:rPr lang="vi-VN" dirty="0"/>
              <a:t>, </a:t>
            </a:r>
            <a:r>
              <a:rPr lang="vi-VN" dirty="0">
                <a:hlinkClick r:id="rId7" tooltip="Mlaștină"/>
              </a:rPr>
              <a:t>mlaștini</a:t>
            </a:r>
            <a:r>
              <a:rPr lang="vi-VN" dirty="0"/>
              <a:t> etc.).</a:t>
            </a:r>
          </a:p>
          <a:p>
            <a:r>
              <a:rPr lang="vi-VN" dirty="0"/>
              <a:t>Deoarece o apă stătătoare, complet imobilă, sau o apă având o mișcare foarte lentă, suferă de obicei de un deficit de </a:t>
            </a:r>
            <a:r>
              <a:rPr lang="vi-VN" dirty="0">
                <a:hlinkClick r:id="rId8" tooltip="Oxigen"/>
              </a:rPr>
              <a:t>oxigen</a:t>
            </a:r>
            <a:r>
              <a:rPr lang="vi-VN" dirty="0"/>
              <a:t>, ea mai poartă și denumirea de </a:t>
            </a:r>
            <a:r>
              <a:rPr lang="vi-VN" i="1" dirty="0"/>
              <a:t>apă moartă</a:t>
            </a:r>
            <a:r>
              <a:rPr lang="vi-VN" dirty="0"/>
              <a:t>.</a:t>
            </a:r>
          </a:p>
          <a:p>
            <a:r>
              <a:rPr lang="vi-VN" dirty="0"/>
              <a:t>Alimentarea apei stătătoare este un proces prin care apa stătătoare primește noi volume de apa. Se deosebesc următoarele procese:</a:t>
            </a:r>
          </a:p>
          <a:p>
            <a:r>
              <a:rPr lang="vi-VN" dirty="0"/>
              <a:t>alimentare superficială (prin scurgere de suprafață):</a:t>
            </a:r>
          </a:p>
          <a:p>
            <a:pPr lvl="1"/>
            <a:r>
              <a:rPr lang="vi-VN" dirty="0"/>
              <a:t>pluvială (din </a:t>
            </a:r>
            <a:r>
              <a:rPr lang="vi-VN" dirty="0">
                <a:hlinkClick r:id="rId9" tooltip="Ploaie"/>
              </a:rPr>
              <a:t>ploi</a:t>
            </a:r>
            <a:r>
              <a:rPr lang="vi-VN" dirty="0"/>
              <a:t>),</a:t>
            </a:r>
          </a:p>
          <a:p>
            <a:pPr lvl="1"/>
            <a:r>
              <a:rPr lang="vi-VN" dirty="0"/>
              <a:t>nivală (din </a:t>
            </a:r>
            <a:r>
              <a:rPr lang="vi-VN" dirty="0">
                <a:hlinkClick r:id="rId10" tooltip="Zăpadă"/>
              </a:rPr>
              <a:t>zăpezi</a:t>
            </a:r>
            <a:r>
              <a:rPr lang="vi-VN" dirty="0"/>
              <a:t>),</a:t>
            </a:r>
          </a:p>
          <a:p>
            <a:pPr lvl="1"/>
            <a:r>
              <a:rPr lang="vi-VN" dirty="0"/>
              <a:t>pluvio-nivală (din ploi și zăpezi),</a:t>
            </a:r>
          </a:p>
          <a:p>
            <a:pPr lvl="1"/>
            <a:r>
              <a:rPr lang="vi-VN" dirty="0"/>
              <a:t>glaciară (din </a:t>
            </a:r>
            <a:r>
              <a:rPr lang="vi-VN" dirty="0">
                <a:hlinkClick r:id="rId11" tooltip="Ghețar"/>
              </a:rPr>
              <a:t>ghețari</a:t>
            </a:r>
            <a:r>
              <a:rPr lang="vi-VN" dirty="0"/>
              <a:t>),</a:t>
            </a:r>
          </a:p>
          <a:p>
            <a:r>
              <a:rPr lang="vi-VN" dirty="0"/>
              <a:t>alimentare subterană (din </a:t>
            </a:r>
            <a:r>
              <a:rPr lang="vi-VN" dirty="0">
                <a:hlinkClick r:id="rId12" tooltip="Ape subterane"/>
              </a:rPr>
              <a:t>ape subterane</a:t>
            </a:r>
            <a:r>
              <a:rPr lang="vi-VN" dirty="0"/>
              <a: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MO" b="1" dirty="0"/>
              <a:t>Balta </a:t>
            </a:r>
            <a:endParaRPr lang="en-US" b="1" dirty="0"/>
          </a:p>
        </p:txBody>
      </p:sp>
      <p:sp>
        <p:nvSpPr>
          <p:cNvPr id="3" name="Substituent conținut 2"/>
          <p:cNvSpPr>
            <a:spLocks noGrp="1"/>
          </p:cNvSpPr>
          <p:nvPr>
            <p:ph sz="quarter" idx="1"/>
          </p:nvPr>
        </p:nvSpPr>
        <p:spPr>
          <a:xfrm>
            <a:off x="3929058" y="1643050"/>
            <a:ext cx="4643470" cy="4830902"/>
          </a:xfrm>
        </p:spPr>
        <p:txBody>
          <a:bodyPr>
            <a:normAutofit fontScale="85000" lnSpcReduction="20000"/>
          </a:bodyPr>
          <a:lstStyle/>
          <a:p>
            <a:r>
              <a:rPr lang="vi-VN" dirty="0"/>
              <a:t>O </a:t>
            </a:r>
            <a:r>
              <a:rPr lang="vi-VN" b="1" dirty="0"/>
              <a:t>baltă</a:t>
            </a:r>
            <a:r>
              <a:rPr lang="vi-VN" dirty="0"/>
              <a:t> este un corp de </a:t>
            </a:r>
            <a:r>
              <a:rPr lang="vi-VN" dirty="0">
                <a:hlinkClick r:id="rId2" tooltip="Apă stătătoare"/>
              </a:rPr>
              <a:t>apă stătătoare</a:t>
            </a:r>
            <a:r>
              <a:rPr lang="vi-VN" dirty="0"/>
              <a:t>, de adâncime mică și cu o suprafață mai mică decât un </a:t>
            </a:r>
            <a:r>
              <a:rPr lang="vi-VN" dirty="0">
                <a:hlinkClick r:id="rId3" tooltip="Lac"/>
              </a:rPr>
              <a:t>lac</a:t>
            </a:r>
            <a:r>
              <a:rPr lang="vi-VN" dirty="0"/>
              <a:t>. Pentru viețuitoare, este un mediu biotic natural acvatic. </a:t>
            </a:r>
            <a:r>
              <a:rPr lang="vi-VN" baseline="30000" dirty="0">
                <a:hlinkClick r:id="rId4"/>
              </a:rPr>
              <a:t>[1]</a:t>
            </a:r>
            <a:endParaRPr lang="vi-VN" dirty="0"/>
          </a:p>
          <a:p>
            <a:r>
              <a:rPr lang="vi-VN" dirty="0"/>
              <a:t>În general, bălțile se formează prin: inundații, </a:t>
            </a:r>
            <a:r>
              <a:rPr lang="vi-VN" dirty="0">
                <a:hlinkClick r:id="rId5" tooltip="Ploaie"/>
              </a:rPr>
              <a:t>ploi</a:t>
            </a:r>
            <a:r>
              <a:rPr lang="vi-VN" dirty="0"/>
              <a:t> abundente sau topirea </a:t>
            </a:r>
            <a:r>
              <a:rPr lang="vi-VN" dirty="0">
                <a:hlinkClick r:id="rId6" tooltip="Zăpadă"/>
              </a:rPr>
              <a:t>zăpezii</a:t>
            </a:r>
            <a:r>
              <a:rPr lang="vi-VN" dirty="0"/>
              <a:t>.</a:t>
            </a:r>
          </a:p>
          <a:p>
            <a:r>
              <a:rPr lang="vi-VN" dirty="0"/>
              <a:t>La marginea bălții cresc: </a:t>
            </a:r>
            <a:r>
              <a:rPr lang="vi-VN" dirty="0">
                <a:hlinkClick r:id="rId7" tooltip="Trestie"/>
              </a:rPr>
              <a:t>trestie</a:t>
            </a:r>
            <a:r>
              <a:rPr lang="vi-VN" dirty="0"/>
              <a:t>, </a:t>
            </a:r>
            <a:r>
              <a:rPr lang="vi-VN" dirty="0">
                <a:hlinkClick r:id="rId8" tooltip="Papură"/>
              </a:rPr>
              <a:t>papură</a:t>
            </a:r>
            <a:r>
              <a:rPr lang="vi-VN" dirty="0"/>
              <a:t>, </a:t>
            </a:r>
            <a:r>
              <a:rPr lang="vi-VN" dirty="0">
                <a:hlinkClick r:id="rId9" tooltip="Salcie"/>
              </a:rPr>
              <a:t>salcii</a:t>
            </a:r>
            <a:r>
              <a:rPr lang="vi-VN" dirty="0"/>
              <a:t> și </a:t>
            </a:r>
            <a:r>
              <a:rPr lang="vi-VN" dirty="0">
                <a:hlinkClick r:id="rId10" tooltip="Stuf"/>
              </a:rPr>
              <a:t>stuf</a:t>
            </a:r>
            <a:r>
              <a:rPr lang="vi-VN" dirty="0"/>
              <a:t> etc. Există și plante plutitoare: </a:t>
            </a:r>
            <a:r>
              <a:rPr lang="vi-VN" dirty="0">
                <a:hlinkClick r:id="rId11" tooltip="Nufăr alb"/>
              </a:rPr>
              <a:t>nufăr alb</a:t>
            </a:r>
            <a:r>
              <a:rPr lang="vi-VN" dirty="0"/>
              <a:t>, </a:t>
            </a:r>
            <a:r>
              <a:rPr lang="vi-VN" dirty="0">
                <a:hlinkClick r:id="rId12" tooltip="Nufăr galben"/>
              </a:rPr>
              <a:t>nufăr galben</a:t>
            </a:r>
            <a:r>
              <a:rPr lang="vi-VN" dirty="0"/>
              <a:t>, </a:t>
            </a:r>
            <a:r>
              <a:rPr lang="vi-VN" dirty="0">
                <a:hlinkClick r:id="rId13" tooltip="Alge"/>
              </a:rPr>
              <a:t>alge</a:t>
            </a:r>
            <a:r>
              <a:rPr lang="vi-VN" dirty="0"/>
              <a:t> și </a:t>
            </a:r>
            <a:r>
              <a:rPr lang="vi-VN" dirty="0">
                <a:hlinkClick r:id="rId14" tooltip="Lintiță"/>
              </a:rPr>
              <a:t>lintiță</a:t>
            </a:r>
            <a:r>
              <a:rPr lang="vi-VN" dirty="0"/>
              <a:t>.</a:t>
            </a:r>
          </a:p>
          <a:p>
            <a:r>
              <a:rPr lang="vi-VN" dirty="0"/>
              <a:t>Păsările specifice acestui biotop sunt: barza, rața sălbatică, lișita, etc, peștii sunt crapul, somnul ,roșioara, țiparul, carasul și știuca. De asemenea se întâlnesc reptile (șerpi) și amfibieni (broaște) și alte vietăți mici insecte, libelule, țânțari, lipitori, viermi și melci.</a:t>
            </a:r>
          </a:p>
          <a:p>
            <a:endParaRPr lang="en-US" dirty="0"/>
          </a:p>
        </p:txBody>
      </p:sp>
      <p:pic>
        <p:nvPicPr>
          <p:cNvPr id="5" name="Imagine 4" descr="download.jpg"/>
          <p:cNvPicPr>
            <a:picLocks noChangeAspect="1"/>
          </p:cNvPicPr>
          <p:nvPr/>
        </p:nvPicPr>
        <p:blipFill>
          <a:blip r:embed="rId15"/>
          <a:stretch>
            <a:fillRect/>
          </a:stretch>
        </p:blipFill>
        <p:spPr>
          <a:xfrm>
            <a:off x="285720" y="3214686"/>
            <a:ext cx="3533775" cy="257176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ișor">
  <a:themeElements>
    <a:clrScheme name="Foiș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oiș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iș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70</TotalTime>
  <Words>223</Words>
  <Application>Microsoft Office PowerPoint</Application>
  <PresentationFormat>On-screen Show (4:3)</PresentationFormat>
  <Paragraphs>70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Foișor</vt:lpstr>
      <vt:lpstr>Apele curgatoare si statatoare din europa </vt:lpstr>
      <vt:lpstr>Apele curgatoare </vt:lpstr>
      <vt:lpstr>Cascada Bigar (Romania)</vt:lpstr>
      <vt:lpstr> Fluviul Volga ( Rusia )</vt:lpstr>
      <vt:lpstr>Dunărea</vt:lpstr>
      <vt:lpstr>Raul Jiu ( Romania )</vt:lpstr>
      <vt:lpstr>Raul Olt ( Romania)</vt:lpstr>
      <vt:lpstr>Apele  statatoare</vt:lpstr>
      <vt:lpstr>Balta </vt:lpstr>
      <vt:lpstr>Lacul Bâlea ( Romania )</vt:lpstr>
      <vt:lpstr>Turbăria</vt:lpstr>
      <vt:lpstr>Marea Moartă</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Apele curgatoare si statatoare din europa</dc:title>
  <dc:creator>CARMEN</dc:creator>
  <cp:lastModifiedBy>Admin</cp:lastModifiedBy>
  <cp:revision>9</cp:revision>
  <dcterms:created xsi:type="dcterms:W3CDTF">2020-05-14T10:44:19Z</dcterms:created>
  <dcterms:modified xsi:type="dcterms:W3CDTF">2020-08-12T13:06:40Z</dcterms:modified>
</cp:coreProperties>
</file>